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media/image7.jpg" ContentType="image/jpeg"/>
  <Override PartName="/ppt/media/image8.jpg" ContentType="image/jpeg"/>
  <Override PartName="/ppt/media/image13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1.jpg" ContentType="image/jpeg"/>
  <Override PartName="/ppt/media/image50.jpg" ContentType="image/jpeg"/>
  <Override PartName="/ppt/media/image51.jpg" ContentType="image/jpeg"/>
  <Override PartName="/ppt/media/image63.jpg" ContentType="image/jpeg"/>
  <Override PartName="/ppt/media/image65.jpg" ContentType="image/jpeg"/>
  <Override PartName="/ppt/media/image7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7" r:id="rId3"/>
    <p:sldMasterId id="2147483673" r:id="rId4"/>
    <p:sldMasterId id="2147483679" r:id="rId5"/>
    <p:sldMasterId id="2147483685" r:id="rId6"/>
  </p:sldMasterIdLst>
  <p:sldIdLst>
    <p:sldId id="256" r:id="rId7"/>
    <p:sldId id="301" r:id="rId8"/>
    <p:sldId id="365" r:id="rId9"/>
    <p:sldId id="258" r:id="rId10"/>
    <p:sldId id="259" r:id="rId11"/>
    <p:sldId id="371" r:id="rId12"/>
    <p:sldId id="372" r:id="rId13"/>
    <p:sldId id="260" r:id="rId14"/>
    <p:sldId id="261" r:id="rId15"/>
    <p:sldId id="373" r:id="rId16"/>
    <p:sldId id="381" r:id="rId17"/>
    <p:sldId id="376" r:id="rId18"/>
    <p:sldId id="377" r:id="rId19"/>
    <p:sldId id="384" r:id="rId20"/>
    <p:sldId id="383" r:id="rId21"/>
    <p:sldId id="382" r:id="rId22"/>
    <p:sldId id="378" r:id="rId23"/>
    <p:sldId id="379" r:id="rId24"/>
    <p:sldId id="380" r:id="rId25"/>
    <p:sldId id="275" r:id="rId26"/>
    <p:sldId id="307" r:id="rId27"/>
    <p:sldId id="277" r:id="rId28"/>
    <p:sldId id="278" r:id="rId29"/>
    <p:sldId id="366" r:id="rId30"/>
    <p:sldId id="257" r:id="rId31"/>
    <p:sldId id="367" r:id="rId32"/>
    <p:sldId id="368" r:id="rId33"/>
    <p:sldId id="369" r:id="rId34"/>
    <p:sldId id="370" r:id="rId35"/>
    <p:sldId id="279" r:id="rId36"/>
    <p:sldId id="286" r:id="rId37"/>
    <p:sldId id="287" r:id="rId38"/>
    <p:sldId id="288" r:id="rId39"/>
    <p:sldId id="289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2" r:id="rId50"/>
  </p:sldIdLst>
  <p:sldSz cx="12192000" cy="6858000"/>
  <p:notesSz cx="6858000" cy="9144000"/>
  <p:embeddedFontLst>
    <p:embeddedFont>
      <p:font typeface="KoPub돋움체 Medium" panose="020B0600000101010101" charset="-127"/>
      <p:regular r:id="rId51"/>
    </p:embeddedFont>
    <p:embeddedFont>
      <p:font typeface="에스코어 드림 9 Black" panose="020B0600000101010101" charset="-127"/>
      <p:bold r:id="rId52"/>
    </p:embeddedFont>
    <p:embeddedFont>
      <p:font typeface="Arial Black" panose="020B0A04020102020204" pitchFamily="34" charset="0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맑은 고딕" panose="020B0503020000020004" pitchFamily="50" charset="-127"/>
      <p:regular r:id="rId62"/>
      <p:bold r:id="rId6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44B"/>
    <a:srgbClr val="002338"/>
    <a:srgbClr val="03324C"/>
    <a:srgbClr val="145A67"/>
    <a:srgbClr val="DBEEF3"/>
    <a:srgbClr val="0A81A3"/>
    <a:srgbClr val="1C2955"/>
    <a:srgbClr val="1B2C7B"/>
    <a:srgbClr val="1B2C72"/>
    <a:srgbClr val="EA8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3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6.fntdata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9.fntdata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EA351-7BEF-4261-A764-323009E0257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710FA56-B428-4422-A640-3949BB923D7F}">
      <dgm:prSet/>
      <dgm:spPr/>
      <dgm:t>
        <a:bodyPr/>
        <a:lstStyle/>
        <a:p>
          <a:pPr latinLnBrk="1"/>
          <a:r>
            <a:rPr lang="en-US" dirty="0">
              <a:latin typeface="Arial Black" panose="020B0A04020102020204" pitchFamily="34" charset="0"/>
            </a:rPr>
            <a:t>Emphasis on Collaborations</a:t>
          </a:r>
        </a:p>
        <a:p>
          <a:pPr latinLnBrk="1"/>
          <a:r>
            <a:rPr lang="en-US" dirty="0">
              <a:latin typeface="Arial Black" panose="020B0A04020102020204" pitchFamily="34" charset="0"/>
            </a:rPr>
            <a:t> Across Public and Private </a:t>
          </a:r>
        </a:p>
        <a:p>
          <a:pPr latinLnBrk="1"/>
          <a:r>
            <a:rPr lang="en-US" dirty="0">
              <a:latin typeface="Arial Black" panose="020B0A04020102020204" pitchFamily="34" charset="0"/>
            </a:rPr>
            <a:t>Sectors</a:t>
          </a:r>
          <a:endParaRPr lang="ko-KR" dirty="0">
            <a:latin typeface="Arial Black" panose="020B0A04020102020204" pitchFamily="34" charset="0"/>
          </a:endParaRPr>
        </a:p>
      </dgm:t>
    </dgm:pt>
    <dgm:pt modelId="{D31B221D-481D-4567-90C6-40083E1167CC}" type="parTrans" cxnId="{EC13B2D1-D982-43C5-9686-D22A6A0BFAAB}">
      <dgm:prSet/>
      <dgm:spPr/>
      <dgm:t>
        <a:bodyPr/>
        <a:lstStyle/>
        <a:p>
          <a:pPr latinLnBrk="1"/>
          <a:endParaRPr lang="ko-KR" altLang="en-US"/>
        </a:p>
      </dgm:t>
    </dgm:pt>
    <dgm:pt modelId="{F6309E0B-6042-4465-9115-13B85E04F05D}" type="sibTrans" cxnId="{EC13B2D1-D982-43C5-9686-D22A6A0BFAAB}">
      <dgm:prSet/>
      <dgm:spPr/>
      <dgm:t>
        <a:bodyPr/>
        <a:lstStyle/>
        <a:p>
          <a:pPr latinLnBrk="1"/>
          <a:endParaRPr lang="ko-KR" altLang="en-US"/>
        </a:p>
      </dgm:t>
    </dgm:pt>
    <dgm:pt modelId="{52DC3D1D-627E-44E1-A9DD-79336BC3546D}">
      <dgm:prSet/>
      <dgm:spPr/>
      <dgm:t>
        <a:bodyPr/>
        <a:lstStyle/>
        <a:p>
          <a:pPr latinLnBrk="1">
            <a:lnSpc>
              <a:spcPct val="100000"/>
            </a:lnSpc>
          </a:pPr>
          <a:r>
            <a:rPr lang="en-US" dirty="0">
              <a:latin typeface="Arial Black" panose="020B0A04020102020204" pitchFamily="34" charset="0"/>
            </a:rPr>
            <a:t>39 Government-Funded </a:t>
          </a:r>
        </a:p>
        <a:p>
          <a:pPr latinLnBrk="1">
            <a:lnSpc>
              <a:spcPct val="100000"/>
            </a:lnSpc>
          </a:pPr>
          <a:r>
            <a:rPr lang="en-US" dirty="0">
              <a:latin typeface="Arial Black" panose="020B0A04020102020204" pitchFamily="34" charset="0"/>
            </a:rPr>
            <a:t>Research Centers &amp; </a:t>
          </a:r>
        </a:p>
        <a:p>
          <a:pPr latinLnBrk="1">
            <a:lnSpc>
              <a:spcPct val="100000"/>
            </a:lnSpc>
          </a:pPr>
          <a:r>
            <a:rPr lang="en-US" dirty="0">
              <a:latin typeface="Arial Black" panose="020B0A04020102020204" pitchFamily="34" charset="0"/>
            </a:rPr>
            <a:t>87 Labs Drive Collaborative, </a:t>
          </a:r>
        </a:p>
        <a:p>
          <a:pPr latinLnBrk="1">
            <a:lnSpc>
              <a:spcPct val="100000"/>
            </a:lnSpc>
          </a:pPr>
          <a:r>
            <a:rPr lang="en-US" dirty="0">
              <a:latin typeface="Arial Black" panose="020B0A04020102020204" pitchFamily="34" charset="0"/>
            </a:rPr>
            <a:t>Multidisciplinary Research</a:t>
          </a:r>
          <a:endParaRPr lang="ko-KR" dirty="0">
            <a:latin typeface="Arial Black" panose="020B0A04020102020204" pitchFamily="34" charset="0"/>
          </a:endParaRPr>
        </a:p>
      </dgm:t>
    </dgm:pt>
    <dgm:pt modelId="{1FCDB7D9-FED1-47E5-943D-B82BD13390EF}" type="parTrans" cxnId="{ED713F80-A91A-4318-A08C-E60F3F1C3BCA}">
      <dgm:prSet/>
      <dgm:spPr/>
      <dgm:t>
        <a:bodyPr/>
        <a:lstStyle/>
        <a:p>
          <a:pPr latinLnBrk="1"/>
          <a:endParaRPr lang="ko-KR" altLang="en-US"/>
        </a:p>
      </dgm:t>
    </dgm:pt>
    <dgm:pt modelId="{C593ADE7-8EB8-4E6F-A1E4-754683B0C683}" type="sibTrans" cxnId="{ED713F80-A91A-4318-A08C-E60F3F1C3BCA}">
      <dgm:prSet/>
      <dgm:spPr/>
      <dgm:t>
        <a:bodyPr/>
        <a:lstStyle/>
        <a:p>
          <a:pPr latinLnBrk="1"/>
          <a:endParaRPr lang="ko-KR" altLang="en-US"/>
        </a:p>
      </dgm:t>
    </dgm:pt>
    <dgm:pt modelId="{E1127603-811D-4A6B-BAD7-E907681BD5EB}">
      <dgm:prSet/>
      <dgm:spPr/>
      <dgm:t>
        <a:bodyPr/>
        <a:lstStyle/>
        <a:p>
          <a:pPr latinLnBrk="1"/>
          <a:r>
            <a:rPr lang="en-US" dirty="0">
              <a:latin typeface="Arial Black" panose="020B0A04020102020204" pitchFamily="34" charset="0"/>
            </a:rPr>
            <a:t>Resulting Groundbreaking </a:t>
          </a:r>
        </a:p>
        <a:p>
          <a:pPr latinLnBrk="1"/>
          <a:r>
            <a:rPr lang="en-US">
              <a:latin typeface="Arial Black" panose="020B0A04020102020204" pitchFamily="34" charset="0"/>
            </a:rPr>
            <a:t>Innovations </a:t>
          </a:r>
        </a:p>
        <a:p>
          <a:pPr latinLnBrk="1"/>
          <a:r>
            <a:rPr lang="en-US">
              <a:latin typeface="Arial Black" panose="020B0A04020102020204" pitchFamily="34" charset="0"/>
            </a:rPr>
            <a:t>Significantly </a:t>
          </a:r>
          <a:endParaRPr lang="en-US" dirty="0">
            <a:latin typeface="Arial Black" panose="020B0A04020102020204" pitchFamily="34" charset="0"/>
          </a:endParaRPr>
        </a:p>
        <a:p>
          <a:pPr latinLnBrk="1"/>
          <a:r>
            <a:rPr lang="en-US" dirty="0">
              <a:latin typeface="Arial Black" panose="020B0A04020102020204" pitchFamily="34" charset="0"/>
            </a:rPr>
            <a:t>Enhance </a:t>
          </a:r>
        </a:p>
        <a:p>
          <a:pPr latinLnBrk="1"/>
          <a:r>
            <a:rPr lang="en-US" dirty="0">
              <a:latin typeface="Arial Black" panose="020B0A04020102020204" pitchFamily="34" charset="0"/>
            </a:rPr>
            <a:t>Education Excellence</a:t>
          </a:r>
          <a:endParaRPr lang="ko-KR" dirty="0">
            <a:latin typeface="Arial Black" panose="020B0A04020102020204" pitchFamily="34" charset="0"/>
          </a:endParaRPr>
        </a:p>
      </dgm:t>
    </dgm:pt>
    <dgm:pt modelId="{4F47F140-C7F0-4819-AB38-47D986AE00C2}" type="parTrans" cxnId="{DF62D1FC-5D9A-4EAA-9997-94A12036DAD6}">
      <dgm:prSet/>
      <dgm:spPr/>
      <dgm:t>
        <a:bodyPr/>
        <a:lstStyle/>
        <a:p>
          <a:pPr latinLnBrk="1"/>
          <a:endParaRPr lang="ko-KR" altLang="en-US"/>
        </a:p>
      </dgm:t>
    </dgm:pt>
    <dgm:pt modelId="{606073CC-97F9-4DDB-B156-E5AD1200C602}" type="sibTrans" cxnId="{DF62D1FC-5D9A-4EAA-9997-94A12036DAD6}">
      <dgm:prSet/>
      <dgm:spPr/>
      <dgm:t>
        <a:bodyPr/>
        <a:lstStyle/>
        <a:p>
          <a:pPr latinLnBrk="1"/>
          <a:endParaRPr lang="ko-KR" altLang="en-US"/>
        </a:p>
      </dgm:t>
    </dgm:pt>
    <dgm:pt modelId="{C9A51898-B12B-4054-A9C2-D78C9665E947}" type="pres">
      <dgm:prSet presAssocID="{037EA351-7BEF-4261-A764-323009E0257A}" presName="CompostProcess" presStyleCnt="0">
        <dgm:presLayoutVars>
          <dgm:dir/>
          <dgm:resizeHandles val="exact"/>
        </dgm:presLayoutVars>
      </dgm:prSet>
      <dgm:spPr/>
    </dgm:pt>
    <dgm:pt modelId="{CF9EBB6E-6EC9-4564-AE1A-A16656418DFF}" type="pres">
      <dgm:prSet presAssocID="{037EA351-7BEF-4261-A764-323009E0257A}" presName="arrow" presStyleLbl="bgShp" presStyleIdx="0" presStyleCnt="1"/>
      <dgm:spPr/>
    </dgm:pt>
    <dgm:pt modelId="{01200EFE-AD0B-4E20-AE86-38F921453DA5}" type="pres">
      <dgm:prSet presAssocID="{037EA351-7BEF-4261-A764-323009E0257A}" presName="linearProcess" presStyleCnt="0"/>
      <dgm:spPr/>
    </dgm:pt>
    <dgm:pt modelId="{54D0F474-1FB0-4893-9DAA-C3772234FEF5}" type="pres">
      <dgm:prSet presAssocID="{8710FA56-B428-4422-A640-3949BB923D7F}" presName="textNode" presStyleLbl="node1" presStyleIdx="0" presStyleCnt="3" custScaleY="93923">
        <dgm:presLayoutVars>
          <dgm:bulletEnabled val="1"/>
        </dgm:presLayoutVars>
      </dgm:prSet>
      <dgm:spPr/>
    </dgm:pt>
    <dgm:pt modelId="{DA8449B5-2FF1-4DEF-A0A6-A1E9F269B028}" type="pres">
      <dgm:prSet presAssocID="{F6309E0B-6042-4465-9115-13B85E04F05D}" presName="sibTrans" presStyleCnt="0"/>
      <dgm:spPr/>
    </dgm:pt>
    <dgm:pt modelId="{DEF341E1-2804-486B-8C40-0D424644EEB6}" type="pres">
      <dgm:prSet presAssocID="{52DC3D1D-627E-44E1-A9DD-79336BC3546D}" presName="textNode" presStyleLbl="node1" presStyleIdx="1" presStyleCnt="3">
        <dgm:presLayoutVars>
          <dgm:bulletEnabled val="1"/>
        </dgm:presLayoutVars>
      </dgm:prSet>
      <dgm:spPr/>
    </dgm:pt>
    <dgm:pt modelId="{779DCBAF-F7B8-44FB-AE0E-4E7C7D02089F}" type="pres">
      <dgm:prSet presAssocID="{C593ADE7-8EB8-4E6F-A1E4-754683B0C683}" presName="sibTrans" presStyleCnt="0"/>
      <dgm:spPr/>
    </dgm:pt>
    <dgm:pt modelId="{7A3E554C-36DF-494E-99DC-0E4122C15CFD}" type="pres">
      <dgm:prSet presAssocID="{E1127603-811D-4A6B-BAD7-E907681BD5E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7F08A04-DFFD-4DA6-BD44-B3FD05E65CC5}" type="presOf" srcId="{8710FA56-B428-4422-A640-3949BB923D7F}" destId="{54D0F474-1FB0-4893-9DAA-C3772234FEF5}" srcOrd="0" destOrd="0" presId="urn:microsoft.com/office/officeart/2005/8/layout/hProcess9"/>
    <dgm:cxn modelId="{9CDFD513-C405-4DD2-B60A-C58891018B8F}" type="presOf" srcId="{E1127603-811D-4A6B-BAD7-E907681BD5EB}" destId="{7A3E554C-36DF-494E-99DC-0E4122C15CFD}" srcOrd="0" destOrd="0" presId="urn:microsoft.com/office/officeart/2005/8/layout/hProcess9"/>
    <dgm:cxn modelId="{ED713F80-A91A-4318-A08C-E60F3F1C3BCA}" srcId="{037EA351-7BEF-4261-A764-323009E0257A}" destId="{52DC3D1D-627E-44E1-A9DD-79336BC3546D}" srcOrd="1" destOrd="0" parTransId="{1FCDB7D9-FED1-47E5-943D-B82BD13390EF}" sibTransId="{C593ADE7-8EB8-4E6F-A1E4-754683B0C683}"/>
    <dgm:cxn modelId="{EC13B2D1-D982-43C5-9686-D22A6A0BFAAB}" srcId="{037EA351-7BEF-4261-A764-323009E0257A}" destId="{8710FA56-B428-4422-A640-3949BB923D7F}" srcOrd="0" destOrd="0" parTransId="{D31B221D-481D-4567-90C6-40083E1167CC}" sibTransId="{F6309E0B-6042-4465-9115-13B85E04F05D}"/>
    <dgm:cxn modelId="{BD6DDBE1-6277-4C4D-B1A1-29797B2ACC5A}" type="presOf" srcId="{52DC3D1D-627E-44E1-A9DD-79336BC3546D}" destId="{DEF341E1-2804-486B-8C40-0D424644EEB6}" srcOrd="0" destOrd="0" presId="urn:microsoft.com/office/officeart/2005/8/layout/hProcess9"/>
    <dgm:cxn modelId="{C15D5DE5-BA13-46D3-9A75-D1DF25274489}" type="presOf" srcId="{037EA351-7BEF-4261-A764-323009E0257A}" destId="{C9A51898-B12B-4054-A9C2-D78C9665E947}" srcOrd="0" destOrd="0" presId="urn:microsoft.com/office/officeart/2005/8/layout/hProcess9"/>
    <dgm:cxn modelId="{DF62D1FC-5D9A-4EAA-9997-94A12036DAD6}" srcId="{037EA351-7BEF-4261-A764-323009E0257A}" destId="{E1127603-811D-4A6B-BAD7-E907681BD5EB}" srcOrd="2" destOrd="0" parTransId="{4F47F140-C7F0-4819-AB38-47D986AE00C2}" sibTransId="{606073CC-97F9-4DDB-B156-E5AD1200C602}"/>
    <dgm:cxn modelId="{EC71D385-5756-4066-BC35-B012B8F7416E}" type="presParOf" srcId="{C9A51898-B12B-4054-A9C2-D78C9665E947}" destId="{CF9EBB6E-6EC9-4564-AE1A-A16656418DFF}" srcOrd="0" destOrd="0" presId="urn:microsoft.com/office/officeart/2005/8/layout/hProcess9"/>
    <dgm:cxn modelId="{53BEC2FA-3D8B-4960-BE0E-3FB3FA9AB640}" type="presParOf" srcId="{C9A51898-B12B-4054-A9C2-D78C9665E947}" destId="{01200EFE-AD0B-4E20-AE86-38F921453DA5}" srcOrd="1" destOrd="0" presId="urn:microsoft.com/office/officeart/2005/8/layout/hProcess9"/>
    <dgm:cxn modelId="{8F113130-D14F-459F-948A-D6614439993C}" type="presParOf" srcId="{01200EFE-AD0B-4E20-AE86-38F921453DA5}" destId="{54D0F474-1FB0-4893-9DAA-C3772234FEF5}" srcOrd="0" destOrd="0" presId="urn:microsoft.com/office/officeart/2005/8/layout/hProcess9"/>
    <dgm:cxn modelId="{3C69010E-F507-435F-8116-360ACDBCB943}" type="presParOf" srcId="{01200EFE-AD0B-4E20-AE86-38F921453DA5}" destId="{DA8449B5-2FF1-4DEF-A0A6-A1E9F269B028}" srcOrd="1" destOrd="0" presId="urn:microsoft.com/office/officeart/2005/8/layout/hProcess9"/>
    <dgm:cxn modelId="{5A6AB264-E47D-4150-9725-22E596E1C9B4}" type="presParOf" srcId="{01200EFE-AD0B-4E20-AE86-38F921453DA5}" destId="{DEF341E1-2804-486B-8C40-0D424644EEB6}" srcOrd="2" destOrd="0" presId="urn:microsoft.com/office/officeart/2005/8/layout/hProcess9"/>
    <dgm:cxn modelId="{CF5896A9-22C5-4318-9F2D-B04B61F0D7B4}" type="presParOf" srcId="{01200EFE-AD0B-4E20-AE86-38F921453DA5}" destId="{779DCBAF-F7B8-44FB-AE0E-4E7C7D02089F}" srcOrd="3" destOrd="0" presId="urn:microsoft.com/office/officeart/2005/8/layout/hProcess9"/>
    <dgm:cxn modelId="{E5A31237-AD87-4FB9-ACE7-2F6FB0D03078}" type="presParOf" srcId="{01200EFE-AD0B-4E20-AE86-38F921453DA5}" destId="{7A3E554C-36DF-494E-99DC-0E4122C15C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EBB6E-6EC9-4564-AE1A-A16656418DFF}">
      <dsp:nvSpPr>
        <dsp:cNvPr id="0" name=""/>
        <dsp:cNvSpPr/>
      </dsp:nvSpPr>
      <dsp:spPr>
        <a:xfrm>
          <a:off x="901479" y="0"/>
          <a:ext cx="10216763" cy="47972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0F474-1FB0-4893-9DAA-C3772234FEF5}">
      <dsp:nvSpPr>
        <dsp:cNvPr id="0" name=""/>
        <dsp:cNvSpPr/>
      </dsp:nvSpPr>
      <dsp:spPr>
        <a:xfrm>
          <a:off x="407308" y="1497492"/>
          <a:ext cx="3605916" cy="18023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Emphasis on Collaborations</a:t>
          </a:r>
        </a:p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 Across Public and Private </a:t>
          </a:r>
        </a:p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Sectors</a:t>
          </a:r>
          <a:endParaRPr lang="ko-KR" sz="1500" kern="1200" dirty="0">
            <a:latin typeface="Arial Black" panose="020B0A04020102020204" pitchFamily="34" charset="0"/>
          </a:endParaRPr>
        </a:p>
      </dsp:txBody>
      <dsp:txXfrm>
        <a:off x="495289" y="1585473"/>
        <a:ext cx="3429954" cy="1626340"/>
      </dsp:txXfrm>
    </dsp:sp>
    <dsp:sp modelId="{DEF341E1-2804-486B-8C40-0D424644EEB6}">
      <dsp:nvSpPr>
        <dsp:cNvPr id="0" name=""/>
        <dsp:cNvSpPr/>
      </dsp:nvSpPr>
      <dsp:spPr>
        <a:xfrm>
          <a:off x="4206902" y="1439186"/>
          <a:ext cx="3605916" cy="1918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39 Government-Funded </a:t>
          </a:r>
        </a:p>
        <a:p>
          <a:pPr marL="0" lvl="0" indent="0" algn="ctr" defTabSz="66675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Research Centers &amp; </a:t>
          </a:r>
        </a:p>
        <a:p>
          <a:pPr marL="0" lvl="0" indent="0" algn="ctr" defTabSz="66675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87 Labs Drive Collaborative, </a:t>
          </a:r>
        </a:p>
        <a:p>
          <a:pPr marL="0" lvl="0" indent="0" algn="ctr" defTabSz="66675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Multidisciplinary Research</a:t>
          </a:r>
          <a:endParaRPr lang="ko-KR" sz="1500" kern="1200" dirty="0">
            <a:latin typeface="Arial Black" panose="020B0A04020102020204" pitchFamily="34" charset="0"/>
          </a:endParaRPr>
        </a:p>
      </dsp:txBody>
      <dsp:txXfrm>
        <a:off x="4300576" y="1532860"/>
        <a:ext cx="3418568" cy="1731566"/>
      </dsp:txXfrm>
    </dsp:sp>
    <dsp:sp modelId="{7A3E554C-36DF-494E-99DC-0E4122C15CFD}">
      <dsp:nvSpPr>
        <dsp:cNvPr id="0" name=""/>
        <dsp:cNvSpPr/>
      </dsp:nvSpPr>
      <dsp:spPr>
        <a:xfrm>
          <a:off x="8006496" y="1439186"/>
          <a:ext cx="3605916" cy="1918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Resulting Groundbreaking </a:t>
          </a:r>
        </a:p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 panose="020B0A04020102020204" pitchFamily="34" charset="0"/>
            </a:rPr>
            <a:t>Innovations </a:t>
          </a:r>
        </a:p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 panose="020B0A04020102020204" pitchFamily="34" charset="0"/>
            </a:rPr>
            <a:t>Significantly </a:t>
          </a:r>
          <a:endParaRPr lang="en-US" sz="1500" kern="1200" dirty="0">
            <a:latin typeface="Arial Black" panose="020B0A04020102020204" pitchFamily="34" charset="0"/>
          </a:endParaRPr>
        </a:p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Enhance </a:t>
          </a:r>
        </a:p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Black" panose="020B0A04020102020204" pitchFamily="34" charset="0"/>
            </a:rPr>
            <a:t>Education Excellence</a:t>
          </a:r>
          <a:endParaRPr lang="ko-KR" sz="1500" kern="1200" dirty="0">
            <a:latin typeface="Arial Black" panose="020B0A04020102020204" pitchFamily="34" charset="0"/>
          </a:endParaRPr>
        </a:p>
      </dsp:txBody>
      <dsp:txXfrm>
        <a:off x="8100170" y="1532860"/>
        <a:ext cx="3418568" cy="1731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EB4F21-2800-BBBA-A774-1991A73E8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89D2CDC-60FF-2B43-E337-63276808C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BC861DA-52F0-42D3-1F09-F13B899E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0E431F-D68B-8354-780A-B3AA1BC8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7B1174-B3E8-DA7B-4971-64CA0201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93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B46993-C52C-1416-DB5D-153A267C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B872E00-94EB-0B18-ABCD-FEE0039AC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26D216-FE36-1E36-5C90-EA82A445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1C0C44-32BC-08C8-D286-B7107C48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70CFE5-6DF0-EFA8-885F-8DE6FBB6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84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0EE0FD0-C22F-C3A9-2030-4C95C373D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872920E-CA76-C0E1-7A9D-4F8364BD9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74B1ED-3BE9-CD3E-B69E-7C77BE2E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3BEDB9-BC14-81AC-05B6-312E576A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DCB4F95-6874-037F-E4C1-F82A9CAC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994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201F1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65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201F1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079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201F1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889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201F1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63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308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EB4F21-2800-BBBA-A774-1991A73E8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89D2CDC-60FF-2B43-E337-63276808C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BC861DA-52F0-42D3-1F09-F13B899E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0E431F-D68B-8354-780A-B3AA1BC8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7B1174-B3E8-DA7B-4971-64CA0201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464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71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80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045EF-98D9-AAE7-99A7-E1B56742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A8373E-02E1-FCC6-AD86-20CC4F10D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D4BB86D-FB5F-39E2-66B1-565396EF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155433-881A-41E7-4DCB-76EB10DC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33DC52-349C-6AD9-4E84-4CC41E86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735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04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240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738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441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632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552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48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55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433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08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B7285-0F7B-266B-C381-9CF0C494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575AD7A-F3BD-3F6A-7704-46A8F3BC9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14275F-968D-2D22-5F07-030092B3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08FE4B-AEFD-5A36-B61D-24D5BC6B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63BFEC-E3BA-9754-4EBA-311EBADE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62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579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939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078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150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776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654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527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04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B04F21-7583-60B2-BD4D-BB66F040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882A87-41CB-6817-373D-AA4FEAD7E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A22BB62-B49C-4744-074C-DCDBF9B84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793CD4-726A-BAE4-D709-D857B7FD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47026B-C47B-F641-CC63-A5AB1D4D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28C50D-F494-530F-0222-23F1EF83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24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F0FBB4-1B71-3752-12D6-BE0DD142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7378DA0-326C-3D08-F738-2023F1742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4D23BD-9E5C-4BC4-2DD5-99C0FBFA3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490DCDA-26AC-C880-CE2E-9473F0792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DBB2DD5-5EAC-C2FA-F669-28BE813F5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774C79D-33EA-5FB3-1141-A4405F87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153942C-8672-42DD-B8A8-E4678A4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63EBB74-7859-90AD-4F0F-B8A79754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09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E6047A-76DC-CC54-0BEB-2C845150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9264F4A-1687-218A-AA51-0A40037B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CABE794-60BC-3E08-05E2-1DCE809B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305ACB5-5B09-28AE-AF6E-F83AC672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578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064BF88-7ABB-9B31-E6B2-E346180C8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488BBAC-FCAB-78AC-B24C-133E82E7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61E912-A8F6-B196-791E-C9841FF9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188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5AE3CA-C583-B563-76AE-F762F0DC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70AC1B-0FF5-3217-2700-025DFA993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F477294-8F9B-F3C5-98E0-B34C8FD9B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1CC5987-FA00-38E1-E822-FD9EF3D7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263DA55-BF91-7735-8D6B-552CDEA9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F53901B-52CE-3C3B-853B-BCF4F1F8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4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0C3603-7229-2D8C-CEAF-D718B2D9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4047366-E047-2870-1AA2-63CADD9CC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D8FFA78-AECA-646F-FFFF-AB94ED939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2CC40ED-C341-C865-05EF-B3EFEABA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EDD3955-10DE-BF77-C18B-EF6CC3F3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605778B-896E-208B-449B-E31028E1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15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CBE44C8-0885-8EE3-2F99-C5DD6A3C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9F9DFA-CE45-D387-145A-37C59805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5A6E86-1CF0-04C8-910B-2F2B6D02C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273CA-3845-4085-A021-29B5496FA4C6}" type="datetimeFigureOut">
              <a:rPr lang="ko-KR" altLang="en-US" smtClean="0"/>
              <a:t>2024-01-26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5EE242-A229-FC4F-E475-D13A62013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C71EDC-3D50-6373-2ACA-302779831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9BF1-912C-4BE9-A001-B34ECA16B9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34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2005279"/>
            <a:ext cx="3994785" cy="1664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201F1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89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377010"/>
            <a:ext cx="12193193" cy="548098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22058" y="441032"/>
            <a:ext cx="48895" cy="182880"/>
          </a:xfrm>
          <a:custGeom>
            <a:avLst/>
            <a:gdLst/>
            <a:ahLst/>
            <a:cxnLst/>
            <a:rect l="l" t="t" r="r" b="b"/>
            <a:pathLst>
              <a:path w="48894" h="182879">
                <a:moveTo>
                  <a:pt x="48615" y="0"/>
                </a:moveTo>
                <a:lnTo>
                  <a:pt x="0" y="0"/>
                </a:lnTo>
                <a:lnTo>
                  <a:pt x="0" y="182841"/>
                </a:lnTo>
                <a:lnTo>
                  <a:pt x="48615" y="182841"/>
                </a:lnTo>
                <a:lnTo>
                  <a:pt x="48615" y="0"/>
                </a:lnTo>
                <a:close/>
              </a:path>
            </a:pathLst>
          </a:custGeom>
          <a:solidFill>
            <a:srgbClr val="195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4789" y="440999"/>
            <a:ext cx="347889" cy="18287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539995" y="440999"/>
            <a:ext cx="368300" cy="182880"/>
          </a:xfrm>
          <a:custGeom>
            <a:avLst/>
            <a:gdLst/>
            <a:ahLst/>
            <a:cxnLst/>
            <a:rect l="l" t="t" r="r" b="b"/>
            <a:pathLst>
              <a:path w="368300" h="182879">
                <a:moveTo>
                  <a:pt x="291414" y="0"/>
                </a:moveTo>
                <a:lnTo>
                  <a:pt x="234099" y="0"/>
                </a:lnTo>
                <a:lnTo>
                  <a:pt x="165354" y="164553"/>
                </a:lnTo>
                <a:lnTo>
                  <a:pt x="99834" y="91465"/>
                </a:lnTo>
                <a:lnTo>
                  <a:pt x="181762" y="0"/>
                </a:lnTo>
                <a:lnTo>
                  <a:pt x="126276" y="0"/>
                </a:lnTo>
                <a:lnTo>
                  <a:pt x="48615" y="86817"/>
                </a:lnTo>
                <a:lnTo>
                  <a:pt x="48615" y="0"/>
                </a:lnTo>
                <a:lnTo>
                  <a:pt x="0" y="0"/>
                </a:lnTo>
                <a:lnTo>
                  <a:pt x="0" y="182867"/>
                </a:lnTo>
                <a:lnTo>
                  <a:pt x="48615" y="182867"/>
                </a:lnTo>
                <a:lnTo>
                  <a:pt x="48615" y="96088"/>
                </a:lnTo>
                <a:lnTo>
                  <a:pt x="126276" y="182867"/>
                </a:lnTo>
                <a:lnTo>
                  <a:pt x="207098" y="182867"/>
                </a:lnTo>
                <a:lnTo>
                  <a:pt x="262763" y="44970"/>
                </a:lnTo>
                <a:lnTo>
                  <a:pt x="303187" y="146342"/>
                </a:lnTo>
                <a:lnTo>
                  <a:pt x="238925" y="146342"/>
                </a:lnTo>
                <a:lnTo>
                  <a:pt x="254190" y="182867"/>
                </a:lnTo>
                <a:lnTo>
                  <a:pt x="367817" y="182867"/>
                </a:lnTo>
                <a:lnTo>
                  <a:pt x="291414" y="0"/>
                </a:lnTo>
                <a:close/>
              </a:path>
            </a:pathLst>
          </a:custGeom>
          <a:solidFill>
            <a:srgbClr val="195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28000" y="440997"/>
            <a:ext cx="171663" cy="18287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25207" y="440997"/>
            <a:ext cx="171663" cy="1828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886308"/>
            <a:ext cx="3398520" cy="4140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95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386001"/>
            <a:ext cx="12193193" cy="5471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886308"/>
            <a:ext cx="3398520" cy="4140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1955A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82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319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55893" y="845746"/>
            <a:ext cx="3272154" cy="680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4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12000" y="1052995"/>
            <a:ext cx="10764520" cy="5220335"/>
          </a:xfrm>
          <a:custGeom>
            <a:avLst/>
            <a:gdLst/>
            <a:ahLst/>
            <a:cxnLst/>
            <a:rect l="l" t="t" r="r" b="b"/>
            <a:pathLst>
              <a:path w="10764520" h="5220335">
                <a:moveTo>
                  <a:pt x="10763999" y="0"/>
                </a:moveTo>
                <a:lnTo>
                  <a:pt x="0" y="0"/>
                </a:lnTo>
                <a:lnTo>
                  <a:pt x="0" y="5220004"/>
                </a:lnTo>
                <a:lnTo>
                  <a:pt x="10763999" y="5220004"/>
                </a:lnTo>
                <a:lnTo>
                  <a:pt x="10763999" y="0"/>
                </a:lnTo>
                <a:close/>
              </a:path>
            </a:pathLst>
          </a:custGeom>
          <a:solidFill>
            <a:srgbClr val="9FBE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8596" y="972007"/>
            <a:ext cx="10781157" cy="648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42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11" Type="http://schemas.openxmlformats.org/officeDocument/2006/relationships/image" Target="../media/image76.pn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F00BAE2-FCB6-EE6D-4FB0-B431C615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4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6</a:t>
            </a:r>
            <a:r>
              <a:rPr spc="-5" dirty="0"/>
              <a:t> </a:t>
            </a:r>
            <a:r>
              <a:rPr spc="-10" dirty="0"/>
              <a:t>Divisions</a:t>
            </a:r>
          </a:p>
        </p:txBody>
      </p:sp>
      <p:sp>
        <p:nvSpPr>
          <p:cNvPr id="9" name="object 9"/>
          <p:cNvSpPr/>
          <p:nvPr/>
        </p:nvSpPr>
        <p:spPr>
          <a:xfrm>
            <a:off x="540000" y="1763998"/>
            <a:ext cx="10868660" cy="0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5893" y="2525312"/>
            <a:ext cx="2735580" cy="3164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Circuit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5080" lvl="0" indent="0" defTabSz="914400" eaLnBrk="1" fontAlgn="auto" latinLnBrk="0" hangingPunct="1">
              <a:lnSpc>
                <a:spcPts val="1002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Computer Signal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84461" y="2525312"/>
            <a:ext cx="4363720" cy="3164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Communication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2465070" lvl="0" indent="0" defTabSz="914400" eaLnBrk="1" fontAlgn="auto" latinLnBrk="0" hangingPunct="1">
              <a:lnSpc>
                <a:spcPts val="1002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Device </a:t>
            </a:r>
            <a:r>
              <a:rPr kumimoji="0" sz="4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Wave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19DD786-68DE-F0A5-0115-6752F1FD6D6F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5E76FB00-E355-C11E-58D7-EA7403A907BB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D1FCA0EB-BEB0-E786-04A7-76458DA93A9B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8EB4050E-D825-EE8D-7563-4D7FA1A6D9EF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D232D95D-443A-5009-855F-D9327B78C193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95B433A9-09AB-36AD-1628-8B008D8E080F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6C00DD52-A59D-99E5-569E-E1F79D5A586E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EEBCC2FB-A1EA-EB0D-C153-7FF867CB6F1D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630ED086-C465-69EE-9FA9-374F231C8189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4F2C06F2-B870-9FFE-B387-62122B82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8750"/>
          <a:stretch/>
        </p:blipFill>
        <p:spPr>
          <a:xfrm>
            <a:off x="0" y="1763997"/>
            <a:ext cx="12191980" cy="508130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4B1DED6-D7A8-7CF0-14F2-3311FAF3F3CB}"/>
              </a:ext>
            </a:extLst>
          </p:cNvPr>
          <p:cNvSpPr/>
          <p:nvPr/>
        </p:nvSpPr>
        <p:spPr>
          <a:xfrm>
            <a:off x="0" y="1763997"/>
            <a:ext cx="12192000" cy="5094003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6000" contrast="-47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A3EFEC8-AC82-F608-54F2-7CDDF49BBD0A}"/>
              </a:ext>
            </a:extLst>
          </p:cNvPr>
          <p:cNvSpPr/>
          <p:nvPr/>
        </p:nvSpPr>
        <p:spPr>
          <a:xfrm>
            <a:off x="848291" y="2624187"/>
            <a:ext cx="10495418" cy="3353852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AC20DACA-1215-A10B-E53E-BF65C3635584}"/>
              </a:ext>
            </a:extLst>
          </p:cNvPr>
          <p:cNvSpPr/>
          <p:nvPr/>
        </p:nvSpPr>
        <p:spPr>
          <a:xfrm>
            <a:off x="841280" y="269578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IC Theories &amp; Applications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E98DD832-0D1A-2195-7644-9801A141DB51}"/>
              </a:ext>
            </a:extLst>
          </p:cNvPr>
          <p:cNvSpPr/>
          <p:nvPr/>
        </p:nvSpPr>
        <p:spPr>
          <a:xfrm>
            <a:off x="6164417" y="4400486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207909"/>
              <a:satOff val="-11990"/>
              <a:lumOff val="1233"/>
              <a:alphaOff val="0"/>
            </a:schemeClr>
          </a:fillRef>
          <a:effectRef idx="2">
            <a:schemeClr val="accent2">
              <a:hueOff val="-207909"/>
              <a:satOff val="-11990"/>
              <a:lumOff val="123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Biomedical Systems and Circuits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5A014464-F6D6-069C-85E3-D888ECB34E11}"/>
              </a:ext>
            </a:extLst>
          </p:cNvPr>
          <p:cNvSpPr/>
          <p:nvPr/>
        </p:nvSpPr>
        <p:spPr>
          <a:xfrm>
            <a:off x="6218202" y="269578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415818"/>
              <a:satOff val="-23979"/>
              <a:lumOff val="2465"/>
              <a:alphaOff val="0"/>
            </a:schemeClr>
          </a:fillRef>
          <a:effectRef idx="2">
            <a:schemeClr val="accent2">
              <a:hueOff val="-415818"/>
              <a:satOff val="-23979"/>
              <a:lumOff val="24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Power/Battery Management ICs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D75ED029-6847-1648-483E-5131E1742030}"/>
              </a:ext>
            </a:extLst>
          </p:cNvPr>
          <p:cNvSpPr/>
          <p:nvPr/>
        </p:nvSpPr>
        <p:spPr>
          <a:xfrm>
            <a:off x="8906663" y="269578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623727"/>
              <a:satOff val="-35969"/>
              <a:lumOff val="3698"/>
              <a:alphaOff val="0"/>
            </a:schemeClr>
          </a:fillRef>
          <a:effectRef idx="2">
            <a:schemeClr val="accent2">
              <a:hueOff val="-623727"/>
              <a:satOff val="-35969"/>
              <a:lumOff val="36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Display and Multimedia ICs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5ECFA605-D422-411B-1CCD-37FACE2F2F48}"/>
              </a:ext>
            </a:extLst>
          </p:cNvPr>
          <p:cNvSpPr/>
          <p:nvPr/>
        </p:nvSpPr>
        <p:spPr>
          <a:xfrm>
            <a:off x="841280" y="4406622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831636"/>
              <a:satOff val="-47959"/>
              <a:lumOff val="4930"/>
              <a:alphaOff val="0"/>
            </a:schemeClr>
          </a:fillRef>
          <a:effectRef idx="2">
            <a:schemeClr val="accent2">
              <a:hueOff val="-831636"/>
              <a:satOff val="-47959"/>
              <a:lumOff val="49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VLSI and AI Processors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546F572C-6666-02FB-74C6-B6C1196DB62E}"/>
              </a:ext>
            </a:extLst>
          </p:cNvPr>
          <p:cNvSpPr/>
          <p:nvPr/>
        </p:nvSpPr>
        <p:spPr>
          <a:xfrm>
            <a:off x="3529741" y="4406622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039545"/>
              <a:satOff val="-59949"/>
              <a:lumOff val="6163"/>
              <a:alphaOff val="0"/>
            </a:schemeClr>
          </a:fillRef>
          <a:effectRef idx="2">
            <a:schemeClr val="accent2">
              <a:hueOff val="-1039545"/>
              <a:satOff val="-59949"/>
              <a:lumOff val="616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Wireline/Wireless Communications and Interfaces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6DEEAE32-9ACC-80B3-6731-AAD8D84023C2}"/>
              </a:ext>
            </a:extLst>
          </p:cNvPr>
          <p:cNvSpPr/>
          <p:nvPr/>
        </p:nvSpPr>
        <p:spPr>
          <a:xfrm>
            <a:off x="3486185" y="269578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247454"/>
              <a:satOff val="-71938"/>
              <a:lumOff val="7395"/>
              <a:alphaOff val="0"/>
            </a:schemeClr>
          </a:fillRef>
          <a:effectRef idx="2">
            <a:schemeClr val="accent2">
              <a:hueOff val="-1247454"/>
              <a:satOff val="-71938"/>
              <a:lumOff val="73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Sensors and High -performance Mixed-Signal ICs</a:t>
            </a:r>
            <a:endParaRPr kumimoji="0" lang="ko-KR" altLang="en-US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8B33C22B-0C9D-0DC8-8D72-40958C6054CB}"/>
              </a:ext>
            </a:extLst>
          </p:cNvPr>
          <p:cNvSpPr/>
          <p:nvPr/>
        </p:nvSpPr>
        <p:spPr>
          <a:xfrm>
            <a:off x="8906811" y="4406622"/>
            <a:ext cx="2268013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455363"/>
              <a:satOff val="-83928"/>
              <a:lumOff val="8628"/>
              <a:alphaOff val="0"/>
            </a:schemeClr>
          </a:fillRef>
          <a:effectRef idx="2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ko-KR" sz="2100" b="1" kern="0" spc="-10" dirty="0">
                <a:solidFill>
                  <a:srgbClr val="FFFF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CAD and          AI-assisted Lithograph</a:t>
            </a:r>
            <a:endParaRPr kumimoji="0" lang="en-US" altLang="ko-KR" sz="2100" b="1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821C632-BD01-0331-F8CA-8F8514C5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289"/>
            <a:ext cx="10515600" cy="1325563"/>
          </a:xfrm>
          <a:effectLst/>
        </p:spPr>
        <p:txBody>
          <a:bodyPr>
            <a:normAutofit/>
          </a:bodyPr>
          <a:lstStyle/>
          <a:p>
            <a:pPr fontAlgn="base">
              <a:spcBef>
                <a:spcPts val="100"/>
              </a:spcBef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cs typeface="+mn-cs"/>
              </a:rPr>
              <a:t>Circuit Division</a:t>
            </a:r>
            <a:endParaRPr lang="ko-KR" altLang="en-US" sz="4000" spc="-1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A81A3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9EFBEB6-0A56-6EF1-B6D5-BE500B3E7522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89A9AD12-2BCD-12A8-9B6F-19D7D7127771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B9A7E766-A121-BB7F-C3B2-E653BE918137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3082990-C679-03F6-1BE7-EA38BC7B80A5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00F2628C-F0BB-DEEE-BC93-87BFF10CA7F4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B6FDC62B-3B86-C7D0-A335-A56219B59948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21475DAD-E701-47DF-AD75-4F7941B7F260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7BFEBDE7-C650-69CC-075B-030067345448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B52ECB8C-3EEC-CE8C-8C12-F37B636066E8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0" name="object 9">
            <a:extLst>
              <a:ext uri="{FF2B5EF4-FFF2-40B4-BE49-F238E27FC236}">
                <a16:creationId xmlns:a16="http://schemas.microsoft.com/office/drawing/2014/main" id="{2F9E311D-0107-7762-72D9-2AA927346181}"/>
              </a:ext>
            </a:extLst>
          </p:cNvPr>
          <p:cNvSpPr/>
          <p:nvPr/>
        </p:nvSpPr>
        <p:spPr>
          <a:xfrm>
            <a:off x="838200" y="4301113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8C3F0680-C878-1E4D-F3F1-BF1A7D6F47CA}"/>
              </a:ext>
            </a:extLst>
          </p:cNvPr>
          <p:cNvSpPr/>
          <p:nvPr/>
        </p:nvSpPr>
        <p:spPr>
          <a:xfrm>
            <a:off x="838200" y="2624187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D75AE5BC-026D-4E61-8AA1-FD9ABE863B9F}"/>
              </a:ext>
            </a:extLst>
          </p:cNvPr>
          <p:cNvSpPr/>
          <p:nvPr/>
        </p:nvSpPr>
        <p:spPr>
          <a:xfrm>
            <a:off x="838200" y="5978039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628E999A-714C-3AAE-DC53-3B2342888BD9}"/>
              </a:ext>
            </a:extLst>
          </p:cNvPr>
          <p:cNvSpPr/>
          <p:nvPr/>
        </p:nvSpPr>
        <p:spPr>
          <a:xfrm rot="5400000">
            <a:off x="2693175" y="327598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31806A23-3A7D-ADE1-CCB3-1592CCF6BBDF}"/>
              </a:ext>
            </a:extLst>
          </p:cNvPr>
          <p:cNvSpPr/>
          <p:nvPr/>
        </p:nvSpPr>
        <p:spPr>
          <a:xfrm rot="5400000">
            <a:off x="5663332" y="3275982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9">
            <a:extLst>
              <a:ext uri="{FF2B5EF4-FFF2-40B4-BE49-F238E27FC236}">
                <a16:creationId xmlns:a16="http://schemas.microsoft.com/office/drawing/2014/main" id="{17D5956F-E00F-B8DC-CF95-38512BCF9507}"/>
              </a:ext>
            </a:extLst>
          </p:cNvPr>
          <p:cNvSpPr/>
          <p:nvPr/>
        </p:nvSpPr>
        <p:spPr>
          <a:xfrm rot="5400000">
            <a:off x="8112714" y="3275983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object 9">
            <a:extLst>
              <a:ext uri="{FF2B5EF4-FFF2-40B4-BE49-F238E27FC236}">
                <a16:creationId xmlns:a16="http://schemas.microsoft.com/office/drawing/2014/main" id="{F25DFAAA-F5FC-C387-3462-5C96D0579144}"/>
              </a:ext>
            </a:extLst>
          </p:cNvPr>
          <p:cNvSpPr/>
          <p:nvPr/>
        </p:nvSpPr>
        <p:spPr>
          <a:xfrm rot="5400000">
            <a:off x="8117876" y="4915520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object 9">
            <a:extLst>
              <a:ext uri="{FF2B5EF4-FFF2-40B4-BE49-F238E27FC236}">
                <a16:creationId xmlns:a16="http://schemas.microsoft.com/office/drawing/2014/main" id="{A278BEA2-E04F-316B-EE42-C54CB43F16FB}"/>
              </a:ext>
            </a:extLst>
          </p:cNvPr>
          <p:cNvSpPr/>
          <p:nvPr/>
        </p:nvSpPr>
        <p:spPr>
          <a:xfrm rot="5400000">
            <a:off x="5642439" y="4915520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id="{83C3BEBC-F8FA-7A9C-BF7D-ED318F4D2235}"/>
              </a:ext>
            </a:extLst>
          </p:cNvPr>
          <p:cNvSpPr/>
          <p:nvPr/>
        </p:nvSpPr>
        <p:spPr>
          <a:xfrm rot="5400000">
            <a:off x="2716703" y="491552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284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FCB1FA0-1EEB-2C90-396F-276E09309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8" b="12908"/>
          <a:stretch/>
        </p:blipFill>
        <p:spPr>
          <a:xfrm>
            <a:off x="0" y="1763997"/>
            <a:ext cx="12191980" cy="508130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49F7A343-E4BB-6684-088E-2AD87CE7016A}"/>
              </a:ext>
            </a:extLst>
          </p:cNvPr>
          <p:cNvSpPr/>
          <p:nvPr/>
        </p:nvSpPr>
        <p:spPr>
          <a:xfrm>
            <a:off x="848291" y="2268457"/>
            <a:ext cx="10495418" cy="398425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7FA53AF0-2F83-AF36-BFB2-C579C2677618}"/>
              </a:ext>
            </a:extLst>
          </p:cNvPr>
          <p:cNvSpPr/>
          <p:nvPr/>
        </p:nvSpPr>
        <p:spPr>
          <a:xfrm>
            <a:off x="848290" y="2304222"/>
            <a:ext cx="3426543" cy="1027963"/>
          </a:xfrm>
          <a:custGeom>
            <a:avLst/>
            <a:gdLst>
              <a:gd name="connsiteX0" fmla="*/ 0 w 3426543"/>
              <a:gd name="connsiteY0" fmla="*/ 0 h 1027963"/>
              <a:gd name="connsiteX1" fmla="*/ 3426543 w 3426543"/>
              <a:gd name="connsiteY1" fmla="*/ 0 h 1027963"/>
              <a:gd name="connsiteX2" fmla="*/ 3426543 w 3426543"/>
              <a:gd name="connsiteY2" fmla="*/ 1027963 h 1027963"/>
              <a:gd name="connsiteX3" fmla="*/ 0 w 3426543"/>
              <a:gd name="connsiteY3" fmla="*/ 1027963 h 1027963"/>
              <a:gd name="connsiteX4" fmla="*/ 0 w 3426543"/>
              <a:gd name="connsiteY4" fmla="*/ 0 h 102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43" h="1027963">
                <a:moveTo>
                  <a:pt x="0" y="0"/>
                </a:moveTo>
                <a:lnTo>
                  <a:pt x="3426543" y="0"/>
                </a:lnTo>
                <a:lnTo>
                  <a:pt x="3426543" y="1027963"/>
                </a:lnTo>
                <a:lnTo>
                  <a:pt x="0" y="10279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73" tIns="270773" rIns="270773" bIns="270773" numCol="1" spcCol="1270" anchor="ctr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600" b="0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맑은 고딕" panose="020B0503020000020004" pitchFamily="50" charset="-127"/>
                <a:cs typeface="Arial Black"/>
              </a:rPr>
              <a:t>Communication</a:t>
            </a:r>
            <a:endParaRPr kumimoji="0" lang="ko-KR" altLang="en-US" sz="2600" b="0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01FDFD0-4D28-1223-D50B-C42497EF8DB1}"/>
              </a:ext>
            </a:extLst>
          </p:cNvPr>
          <p:cNvSpPr/>
          <p:nvPr/>
        </p:nvSpPr>
        <p:spPr>
          <a:xfrm>
            <a:off x="848290" y="3370285"/>
            <a:ext cx="3426543" cy="2882426"/>
          </a:xfrm>
          <a:custGeom>
            <a:avLst/>
            <a:gdLst>
              <a:gd name="connsiteX0" fmla="*/ 0 w 3426543"/>
              <a:gd name="connsiteY0" fmla="*/ 0 h 2882426"/>
              <a:gd name="connsiteX1" fmla="*/ 3426543 w 3426543"/>
              <a:gd name="connsiteY1" fmla="*/ 0 h 2882426"/>
              <a:gd name="connsiteX2" fmla="*/ 3426543 w 3426543"/>
              <a:gd name="connsiteY2" fmla="*/ 2882426 h 2882426"/>
              <a:gd name="connsiteX3" fmla="*/ 0 w 3426543"/>
              <a:gd name="connsiteY3" fmla="*/ 2882426 h 2882426"/>
              <a:gd name="connsiteX4" fmla="*/ 0 w 3426543"/>
              <a:gd name="connsiteY4" fmla="*/ 0 h 28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43" h="2882426">
                <a:moveTo>
                  <a:pt x="0" y="0"/>
                </a:moveTo>
                <a:lnTo>
                  <a:pt x="3426543" y="0"/>
                </a:lnTo>
                <a:lnTo>
                  <a:pt x="3426543" y="2882426"/>
                </a:lnTo>
                <a:lnTo>
                  <a:pt x="0" y="2882426"/>
                </a:lnTo>
                <a:lnTo>
                  <a:pt x="0" y="0"/>
                </a:lnTo>
                <a:close/>
              </a:path>
            </a:pathLst>
          </a:custGeom>
          <a:solidFill>
            <a:srgbClr val="DBEEF3">
              <a:alpha val="90000"/>
            </a:srgb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466" tIns="338466" rIns="338466" bIns="338466" numCol="1" spcCol="1270" anchor="t" anchorCtr="0">
            <a:noAutofit/>
          </a:bodyPr>
          <a:lstStyle/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Non-terrestrial networks</a:t>
            </a:r>
            <a:endParaRPr lang="ko-KR" altLang="en-US" sz="1800" kern="1200" dirty="0">
              <a:solidFill>
                <a:srgbClr val="1C2955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en-US" altLang="ko-KR" sz="1800" kern="1200" dirty="0" err="1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mmW</a:t>
            </a: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beamforming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  <a:tabLst>
                <a:tab pos="177800" algn="l"/>
              </a:tabLst>
            </a:pP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Unmanned vehicle 	communication via 6G 	services</a:t>
            </a: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D9B0B87-3046-8030-C568-1849135BC7CF}"/>
              </a:ext>
            </a:extLst>
          </p:cNvPr>
          <p:cNvSpPr/>
          <p:nvPr/>
        </p:nvSpPr>
        <p:spPr>
          <a:xfrm>
            <a:off x="4244387" y="2304222"/>
            <a:ext cx="3783372" cy="1027963"/>
          </a:xfrm>
          <a:custGeom>
            <a:avLst/>
            <a:gdLst>
              <a:gd name="connsiteX0" fmla="*/ 0 w 3426543"/>
              <a:gd name="connsiteY0" fmla="*/ 0 h 1027963"/>
              <a:gd name="connsiteX1" fmla="*/ 3426543 w 3426543"/>
              <a:gd name="connsiteY1" fmla="*/ 0 h 1027963"/>
              <a:gd name="connsiteX2" fmla="*/ 3426543 w 3426543"/>
              <a:gd name="connsiteY2" fmla="*/ 1027963 h 1027963"/>
              <a:gd name="connsiteX3" fmla="*/ 0 w 3426543"/>
              <a:gd name="connsiteY3" fmla="*/ 1027963 h 1027963"/>
              <a:gd name="connsiteX4" fmla="*/ 0 w 3426543"/>
              <a:gd name="connsiteY4" fmla="*/ 0 h 102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43" h="1027963">
                <a:moveTo>
                  <a:pt x="0" y="0"/>
                </a:moveTo>
                <a:lnTo>
                  <a:pt x="3426543" y="0"/>
                </a:lnTo>
                <a:lnTo>
                  <a:pt x="3426543" y="1027963"/>
                </a:lnTo>
                <a:lnTo>
                  <a:pt x="0" y="10279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73" tIns="270773" rIns="270773" bIns="270773" numCol="1" spcCol="1270" anchor="ctr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600" b="0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맑은 고딕" panose="020B0503020000020004" pitchFamily="50" charset="-127"/>
                <a:cs typeface="Arial Black"/>
              </a:rPr>
              <a:t>Machine Learning</a:t>
            </a:r>
            <a:endParaRPr kumimoji="0" lang="ko-KR" altLang="en-US" sz="2600" b="0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맑은 고딕" panose="020B0503020000020004" pitchFamily="50" charset="-127"/>
              <a:cs typeface="Arial Black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63253745-391A-D0E0-9000-EFB626B5BBC1}"/>
              </a:ext>
            </a:extLst>
          </p:cNvPr>
          <p:cNvSpPr/>
          <p:nvPr/>
        </p:nvSpPr>
        <p:spPr>
          <a:xfrm>
            <a:off x="4382728" y="3370285"/>
            <a:ext cx="3426543" cy="2882426"/>
          </a:xfrm>
          <a:custGeom>
            <a:avLst/>
            <a:gdLst>
              <a:gd name="connsiteX0" fmla="*/ 0 w 3426543"/>
              <a:gd name="connsiteY0" fmla="*/ 0 h 2882426"/>
              <a:gd name="connsiteX1" fmla="*/ 3426543 w 3426543"/>
              <a:gd name="connsiteY1" fmla="*/ 0 h 2882426"/>
              <a:gd name="connsiteX2" fmla="*/ 3426543 w 3426543"/>
              <a:gd name="connsiteY2" fmla="*/ 2882426 h 2882426"/>
              <a:gd name="connsiteX3" fmla="*/ 0 w 3426543"/>
              <a:gd name="connsiteY3" fmla="*/ 2882426 h 2882426"/>
              <a:gd name="connsiteX4" fmla="*/ 0 w 3426543"/>
              <a:gd name="connsiteY4" fmla="*/ 0 h 28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43" h="2882426">
                <a:moveTo>
                  <a:pt x="0" y="0"/>
                </a:moveTo>
                <a:lnTo>
                  <a:pt x="3426543" y="0"/>
                </a:lnTo>
                <a:lnTo>
                  <a:pt x="3426543" y="2882426"/>
                </a:lnTo>
                <a:lnTo>
                  <a:pt x="0" y="2882426"/>
                </a:lnTo>
                <a:lnTo>
                  <a:pt x="0" y="0"/>
                </a:lnTo>
                <a:close/>
              </a:path>
            </a:pathLst>
          </a:custGeom>
          <a:solidFill>
            <a:srgbClr val="DBEEF3">
              <a:alpha val="90000"/>
            </a:srgb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466" tIns="338466" rIns="338466" bIns="338466" numCol="1" spcCol="1270" anchor="t" anchorCtr="0">
            <a:noAutofit/>
          </a:bodyPr>
          <a:lstStyle/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  <a:tabLst>
                <a:tab pos="177800" algn="l"/>
              </a:tabLst>
            </a:pPr>
            <a:r>
              <a:rPr lang="en-US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Deep learning theory/</a:t>
            </a:r>
            <a:br>
              <a:rPr lang="en-US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</a:br>
            <a:r>
              <a:rPr lang="en-US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	design/applications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Reinforcement learning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Meta learning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n-US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Generative model</a:t>
            </a: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853A3886-9D22-5E53-AABD-789C138F6F90}"/>
              </a:ext>
            </a:extLst>
          </p:cNvPr>
          <p:cNvSpPr/>
          <p:nvPr/>
        </p:nvSpPr>
        <p:spPr>
          <a:xfrm>
            <a:off x="7917166" y="2304222"/>
            <a:ext cx="3426543" cy="1027963"/>
          </a:xfrm>
          <a:custGeom>
            <a:avLst/>
            <a:gdLst>
              <a:gd name="connsiteX0" fmla="*/ 0 w 3426543"/>
              <a:gd name="connsiteY0" fmla="*/ 0 h 1027963"/>
              <a:gd name="connsiteX1" fmla="*/ 3426543 w 3426543"/>
              <a:gd name="connsiteY1" fmla="*/ 0 h 1027963"/>
              <a:gd name="connsiteX2" fmla="*/ 3426543 w 3426543"/>
              <a:gd name="connsiteY2" fmla="*/ 1027963 h 1027963"/>
              <a:gd name="connsiteX3" fmla="*/ 0 w 3426543"/>
              <a:gd name="connsiteY3" fmla="*/ 1027963 h 1027963"/>
              <a:gd name="connsiteX4" fmla="*/ 0 w 3426543"/>
              <a:gd name="connsiteY4" fmla="*/ 0 h 102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43" h="1027963">
                <a:moveTo>
                  <a:pt x="0" y="0"/>
                </a:moveTo>
                <a:lnTo>
                  <a:pt x="3426543" y="0"/>
                </a:lnTo>
                <a:lnTo>
                  <a:pt x="3426543" y="1027963"/>
                </a:lnTo>
                <a:lnTo>
                  <a:pt x="0" y="10279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773" tIns="270773" rIns="270773" bIns="270773" numCol="1" spcCol="1270" anchor="ctr" anchorCtr="0">
            <a:noAutofit/>
          </a:bodyPr>
          <a:lstStyle/>
          <a:p>
            <a:pPr marL="0" lvl="0" indent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800" b="0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맑은 고딕" panose="020B0503020000020004" pitchFamily="50" charset="-127"/>
                <a:cs typeface="Arial Black"/>
              </a:rPr>
              <a:t>Data Science</a:t>
            </a:r>
            <a:endParaRPr kumimoji="0" lang="ko-KR" altLang="en-US" sz="2800" b="0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맑은 고딕" panose="020B0503020000020004" pitchFamily="50" charset="-127"/>
              <a:cs typeface="Arial Black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5160EFAA-8ED3-C3F7-06EA-E518BDF58160}"/>
              </a:ext>
            </a:extLst>
          </p:cNvPr>
          <p:cNvSpPr/>
          <p:nvPr/>
        </p:nvSpPr>
        <p:spPr>
          <a:xfrm>
            <a:off x="7917166" y="3370285"/>
            <a:ext cx="3426543" cy="2882426"/>
          </a:xfrm>
          <a:custGeom>
            <a:avLst/>
            <a:gdLst>
              <a:gd name="connsiteX0" fmla="*/ 0 w 3426543"/>
              <a:gd name="connsiteY0" fmla="*/ 0 h 2882426"/>
              <a:gd name="connsiteX1" fmla="*/ 3426543 w 3426543"/>
              <a:gd name="connsiteY1" fmla="*/ 0 h 2882426"/>
              <a:gd name="connsiteX2" fmla="*/ 3426543 w 3426543"/>
              <a:gd name="connsiteY2" fmla="*/ 2882426 h 2882426"/>
              <a:gd name="connsiteX3" fmla="*/ 0 w 3426543"/>
              <a:gd name="connsiteY3" fmla="*/ 2882426 h 2882426"/>
              <a:gd name="connsiteX4" fmla="*/ 0 w 3426543"/>
              <a:gd name="connsiteY4" fmla="*/ 0 h 28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43" h="2882426">
                <a:moveTo>
                  <a:pt x="0" y="0"/>
                </a:moveTo>
                <a:lnTo>
                  <a:pt x="3426543" y="0"/>
                </a:lnTo>
                <a:lnTo>
                  <a:pt x="3426543" y="2882426"/>
                </a:lnTo>
                <a:lnTo>
                  <a:pt x="0" y="2882426"/>
                </a:lnTo>
                <a:lnTo>
                  <a:pt x="0" y="0"/>
                </a:lnTo>
                <a:close/>
              </a:path>
            </a:pathLst>
          </a:custGeom>
          <a:solidFill>
            <a:srgbClr val="DBEEF3">
              <a:alpha val="90000"/>
            </a:srgb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466" tIns="338466" rIns="338466" bIns="338466" numCol="1" spcCol="1270" anchor="t" anchorCtr="0">
            <a:noAutofit/>
          </a:bodyPr>
          <a:lstStyle/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  <a:tabLst>
                <a:tab pos="177800" algn="l"/>
              </a:tabLst>
            </a:pP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Data processing/storage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  <a:tabLst>
                <a:tab pos="177800" algn="l"/>
              </a:tabLst>
            </a:pP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Data security/privacy/ 	fairness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  <a:tabLst>
                <a:tab pos="177800" algn="l"/>
              </a:tabLst>
            </a:pPr>
            <a:r>
              <a:rPr lang="en-US" altLang="ko-KR" sz="18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Quantum communication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B9B21C-6EED-58A7-7F6C-AE3C89A6399E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00BEF147-A98F-CBF4-0F56-3CA1E6442D6E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C537D668-D8CE-F669-1EC7-E34E62737D37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871A0E6-7DD4-B5A3-F421-D6CC9B624785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AB078F1E-07D2-758C-74E7-215808968238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97B1DB7A-41A3-863A-BA47-BE39B80AE072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1CEB38E9-F36E-AF8A-BDBC-7170305DEDA5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EFBF9506-BDFF-1C70-D998-D4DB37AA6B91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58BC95E4-1DE1-0868-993D-18BB68DBC6F5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4" name="제목 1">
            <a:extLst>
              <a:ext uri="{FF2B5EF4-FFF2-40B4-BE49-F238E27FC236}">
                <a16:creationId xmlns:a16="http://schemas.microsoft.com/office/drawing/2014/main" id="{BCA3C59B-1F03-0D96-55C9-A79B7CBEB68E}"/>
              </a:ext>
            </a:extLst>
          </p:cNvPr>
          <p:cNvSpPr txBox="1">
            <a:spLocks/>
          </p:cNvSpPr>
          <p:nvPr/>
        </p:nvSpPr>
        <p:spPr>
          <a:xfrm>
            <a:off x="838200" y="605289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ts val="100"/>
              </a:spcBef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cs typeface="+mn-cs"/>
              </a:rPr>
              <a:t>Communication Division </a:t>
            </a:r>
            <a:endParaRPr lang="ko-KR" altLang="en-US" sz="4000" spc="-1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A81A3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cs typeface="+mn-cs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95D8F3AC-A86E-B00F-0BC0-EE2609A8BFEE}"/>
              </a:ext>
            </a:extLst>
          </p:cNvPr>
          <p:cNvSpPr/>
          <p:nvPr/>
        </p:nvSpPr>
        <p:spPr>
          <a:xfrm>
            <a:off x="848291" y="2255266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8348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1B21C1A5-F10D-59E6-99DF-62A2DE387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08" b="12908"/>
          <a:stretch/>
        </p:blipFill>
        <p:spPr>
          <a:xfrm>
            <a:off x="0" y="1763997"/>
            <a:ext cx="12191980" cy="5081302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AC93D2DA-94FC-0C41-3363-4D0D1258332C}"/>
              </a:ext>
            </a:extLst>
          </p:cNvPr>
          <p:cNvSpPr/>
          <p:nvPr/>
        </p:nvSpPr>
        <p:spPr>
          <a:xfrm>
            <a:off x="848291" y="2624187"/>
            <a:ext cx="10495418" cy="3353852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93F238AF-C794-C13E-4BD9-ED822CAE431C}"/>
              </a:ext>
            </a:extLst>
          </p:cNvPr>
          <p:cNvSpPr/>
          <p:nvPr/>
        </p:nvSpPr>
        <p:spPr>
          <a:xfrm>
            <a:off x="841280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Computer Architecture &amp; Systems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B7D7E2BC-1134-2E01-BAB3-92A8808F9195}"/>
              </a:ext>
            </a:extLst>
          </p:cNvPr>
          <p:cNvSpPr/>
          <p:nvPr/>
        </p:nvSpPr>
        <p:spPr>
          <a:xfrm>
            <a:off x="3529741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14998"/>
              <a:satOff val="-2801"/>
              <a:lumOff val="12256"/>
              <a:alphaOff val="0"/>
            </a:schemeClr>
          </a:fillRef>
          <a:effectRef idx="2">
            <a:schemeClr val="accent1">
              <a:shade val="50000"/>
              <a:hueOff val="114998"/>
              <a:satOff val="-2801"/>
              <a:lumOff val="122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Cloud &amp; Network Systems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76A7D3C0-6310-2790-A849-AC3D66256BF4}"/>
              </a:ext>
            </a:extLst>
          </p:cNvPr>
          <p:cNvSpPr/>
          <p:nvPr/>
        </p:nvSpPr>
        <p:spPr>
          <a:xfrm>
            <a:off x="6218202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29996"/>
              <a:satOff val="-5601"/>
              <a:lumOff val="24512"/>
              <a:alphaOff val="0"/>
            </a:schemeClr>
          </a:fillRef>
          <a:effectRef idx="2">
            <a:schemeClr val="accent1">
              <a:shade val="50000"/>
              <a:hueOff val="229996"/>
              <a:satOff val="-5601"/>
              <a:lumOff val="245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Mobile/IoT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317DD800-4A05-4794-775F-9E91ED5B5497}"/>
              </a:ext>
            </a:extLst>
          </p:cNvPr>
          <p:cNvSpPr/>
          <p:nvPr/>
        </p:nvSpPr>
        <p:spPr>
          <a:xfrm>
            <a:off x="8906663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44994"/>
              <a:satOff val="-8402"/>
              <a:lumOff val="36768"/>
              <a:alphaOff val="0"/>
            </a:schemeClr>
          </a:fillRef>
          <a:effectRef idx="2">
            <a:schemeClr val="accent1">
              <a:shade val="50000"/>
              <a:hueOff val="344994"/>
              <a:satOff val="-8402"/>
              <a:lumOff val="367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System Security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73494E6E-B55C-5E1E-5FDA-9BC1C88845A8}"/>
              </a:ext>
            </a:extLst>
          </p:cNvPr>
          <p:cNvSpPr/>
          <p:nvPr/>
        </p:nvSpPr>
        <p:spPr>
          <a:xfrm>
            <a:off x="2185511" y="449039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44994"/>
              <a:satOff val="-8402"/>
              <a:lumOff val="36768"/>
              <a:alphaOff val="0"/>
            </a:schemeClr>
          </a:fillRef>
          <a:effectRef idx="2">
            <a:schemeClr val="accent1">
              <a:shade val="50000"/>
              <a:hueOff val="344994"/>
              <a:satOff val="-8402"/>
              <a:lumOff val="367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Operating System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503E408B-AB45-AAEA-EE9B-2DD92692BC08}"/>
              </a:ext>
            </a:extLst>
          </p:cNvPr>
          <p:cNvSpPr/>
          <p:nvPr/>
        </p:nvSpPr>
        <p:spPr>
          <a:xfrm>
            <a:off x="5054947" y="449039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29996"/>
              <a:satOff val="-5601"/>
              <a:lumOff val="24512"/>
              <a:alphaOff val="0"/>
            </a:schemeClr>
          </a:fillRef>
          <a:effectRef idx="2">
            <a:schemeClr val="accent1">
              <a:shade val="50000"/>
              <a:hueOff val="229996"/>
              <a:satOff val="-5601"/>
              <a:lumOff val="245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AI/ML/Data Science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D0F79BD-E0EC-72B9-5D4B-EFC9D1A2203B}"/>
              </a:ext>
            </a:extLst>
          </p:cNvPr>
          <p:cNvSpPr/>
          <p:nvPr/>
        </p:nvSpPr>
        <p:spPr>
          <a:xfrm>
            <a:off x="7562433" y="449039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14998"/>
              <a:satOff val="-2801"/>
              <a:lumOff val="12256"/>
              <a:alphaOff val="0"/>
            </a:schemeClr>
          </a:fillRef>
          <a:effectRef idx="2">
            <a:schemeClr val="accent1">
              <a:shade val="50000"/>
              <a:hueOff val="114998"/>
              <a:satOff val="-2801"/>
              <a:lumOff val="122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Self-Driving Cars/Drones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3553E2D-E447-878F-2A3D-3F344E7B011D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9088B9F0-1CD9-19C5-675B-CCE653EA95EC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76B3C26-4082-D82A-089E-5DF004B6A47F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005358F3-2540-A911-5E22-353FD119AD11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9AFD2AAC-D192-08E9-1F84-EF187DC738D7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ED162E0D-69DD-7D02-03D0-BE1D14CBB0B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7E119982-DE7A-C68D-D9CF-D5DA7D1B2262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EFB205CD-0B61-4F69-69EB-7FC467337527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4F70BB36-F308-4D87-6379-468BB55D7A1D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5" name="제목 1">
            <a:extLst>
              <a:ext uri="{FF2B5EF4-FFF2-40B4-BE49-F238E27FC236}">
                <a16:creationId xmlns:a16="http://schemas.microsoft.com/office/drawing/2014/main" id="{284BD256-8771-1DEE-7DE1-31E8B4AB4550}"/>
              </a:ext>
            </a:extLst>
          </p:cNvPr>
          <p:cNvSpPr txBox="1">
            <a:spLocks/>
          </p:cNvSpPr>
          <p:nvPr/>
        </p:nvSpPr>
        <p:spPr>
          <a:xfrm>
            <a:off x="838200" y="605289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ts val="100"/>
              </a:spcBef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cs typeface="+mn-cs"/>
              </a:rPr>
              <a:t>Computer Division</a:t>
            </a:r>
            <a:endParaRPr lang="ko-KR" altLang="en-US" sz="4000" spc="-1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A81A3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cs typeface="+mn-cs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5EBCF4D8-4514-7BDF-C7CA-A8BC34FA36CA}"/>
              </a:ext>
            </a:extLst>
          </p:cNvPr>
          <p:cNvSpPr/>
          <p:nvPr/>
        </p:nvSpPr>
        <p:spPr>
          <a:xfrm>
            <a:off x="838200" y="4275713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8A118496-DA94-8E18-6748-70FAA9C079E9}"/>
              </a:ext>
            </a:extLst>
          </p:cNvPr>
          <p:cNvSpPr/>
          <p:nvPr/>
        </p:nvSpPr>
        <p:spPr>
          <a:xfrm>
            <a:off x="838200" y="2598787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53336CC8-BF61-64A0-86CC-2680BF8ECAA4}"/>
              </a:ext>
            </a:extLst>
          </p:cNvPr>
          <p:cNvSpPr/>
          <p:nvPr/>
        </p:nvSpPr>
        <p:spPr>
          <a:xfrm>
            <a:off x="838200" y="5952639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55A4E7FD-C8BE-936B-7922-FA1F60E328D3}"/>
              </a:ext>
            </a:extLst>
          </p:cNvPr>
          <p:cNvSpPr/>
          <p:nvPr/>
        </p:nvSpPr>
        <p:spPr>
          <a:xfrm rot="5400000">
            <a:off x="2693175" y="327598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AB8F1F44-773C-096D-73A7-A94A37B0656A}"/>
              </a:ext>
            </a:extLst>
          </p:cNvPr>
          <p:cNvSpPr/>
          <p:nvPr/>
        </p:nvSpPr>
        <p:spPr>
          <a:xfrm rot="5400000">
            <a:off x="5710957" y="3275982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A03E37A0-03C6-D3E4-A424-70193836AF68}"/>
              </a:ext>
            </a:extLst>
          </p:cNvPr>
          <p:cNvSpPr/>
          <p:nvPr/>
        </p:nvSpPr>
        <p:spPr>
          <a:xfrm rot="5400000">
            <a:off x="8112714" y="3275983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5896C9D6-6983-173D-8190-C747A4C3FE2C}"/>
              </a:ext>
            </a:extLst>
          </p:cNvPr>
          <p:cNvSpPr/>
          <p:nvPr/>
        </p:nvSpPr>
        <p:spPr>
          <a:xfrm rot="5400000">
            <a:off x="4410608" y="499929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9">
            <a:extLst>
              <a:ext uri="{FF2B5EF4-FFF2-40B4-BE49-F238E27FC236}">
                <a16:creationId xmlns:a16="http://schemas.microsoft.com/office/drawing/2014/main" id="{0EEC2F1F-9B58-E707-CAF2-D994BA07D79F}"/>
              </a:ext>
            </a:extLst>
          </p:cNvPr>
          <p:cNvSpPr/>
          <p:nvPr/>
        </p:nvSpPr>
        <p:spPr>
          <a:xfrm rot="5400000">
            <a:off x="7010516" y="4999292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553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1B21C1A5-F10D-59E6-99DF-62A2DE387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08" b="12908"/>
          <a:stretch/>
        </p:blipFill>
        <p:spPr>
          <a:xfrm>
            <a:off x="0" y="1763997"/>
            <a:ext cx="12191980" cy="5081302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AC93D2DA-94FC-0C41-3363-4D0D1258332C}"/>
              </a:ext>
            </a:extLst>
          </p:cNvPr>
          <p:cNvSpPr/>
          <p:nvPr/>
        </p:nvSpPr>
        <p:spPr>
          <a:xfrm>
            <a:off x="838200" y="2627722"/>
            <a:ext cx="10495418" cy="3353852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93F238AF-C794-C13E-4BD9-ED822CAE431C}"/>
              </a:ext>
            </a:extLst>
          </p:cNvPr>
          <p:cNvSpPr/>
          <p:nvPr/>
        </p:nvSpPr>
        <p:spPr>
          <a:xfrm>
            <a:off x="1980967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spcBef>
                <a:spcPct val="0"/>
              </a:spcBef>
              <a:spcAft>
                <a:spcPct val="35000"/>
              </a:spcAft>
            </a:pPr>
            <a:r>
              <a:rPr lang="en-US" altLang="ko-KR" sz="2100" b="1" kern="0" spc="-1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Nano/ Semiconductor Devices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B7D7E2BC-1134-2E01-BAB3-92A8808F9195}"/>
              </a:ext>
            </a:extLst>
          </p:cNvPr>
          <p:cNvSpPr/>
          <p:nvPr/>
        </p:nvSpPr>
        <p:spPr>
          <a:xfrm>
            <a:off x="4669428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14998"/>
              <a:satOff val="-2801"/>
              <a:lumOff val="12256"/>
              <a:alphaOff val="0"/>
            </a:schemeClr>
          </a:fillRef>
          <a:effectRef idx="2">
            <a:schemeClr val="accent1">
              <a:shade val="50000"/>
              <a:hueOff val="114998"/>
              <a:satOff val="-2801"/>
              <a:lumOff val="122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spcBef>
                <a:spcPct val="0"/>
              </a:spcBef>
              <a:spcAft>
                <a:spcPct val="35000"/>
              </a:spcAft>
            </a:pPr>
            <a:r>
              <a:rPr lang="en-US" altLang="ko-KR" sz="2100" b="1" kern="0" spc="-1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Flexible Electronics &amp; Display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76A7D3C0-6310-2790-A849-AC3D66256BF4}"/>
              </a:ext>
            </a:extLst>
          </p:cNvPr>
          <p:cNvSpPr/>
          <p:nvPr/>
        </p:nvSpPr>
        <p:spPr>
          <a:xfrm>
            <a:off x="7357889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29996"/>
              <a:satOff val="-5601"/>
              <a:lumOff val="24512"/>
              <a:alphaOff val="0"/>
            </a:schemeClr>
          </a:fillRef>
          <a:effectRef idx="2">
            <a:schemeClr val="accent1">
              <a:shade val="50000"/>
              <a:hueOff val="229996"/>
              <a:satOff val="-5601"/>
              <a:lumOff val="245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spcBef>
                <a:spcPct val="0"/>
              </a:spcBef>
              <a:spcAft>
                <a:spcPct val="35000"/>
              </a:spcAft>
            </a:pPr>
            <a:r>
              <a:rPr lang="en-US" altLang="ko-KR" sz="2100" b="1" kern="0" spc="-1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Bio-Healthcare Devices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317DD800-4A05-4794-775F-9E91ED5B5497}"/>
              </a:ext>
            </a:extLst>
          </p:cNvPr>
          <p:cNvSpPr/>
          <p:nvPr/>
        </p:nvSpPr>
        <p:spPr>
          <a:xfrm>
            <a:off x="8906663" y="2779554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44994"/>
              <a:satOff val="-8402"/>
              <a:lumOff val="36768"/>
              <a:alphaOff val="0"/>
            </a:schemeClr>
          </a:fillRef>
          <a:effectRef idx="2">
            <a:schemeClr val="accent1">
              <a:shade val="50000"/>
              <a:hueOff val="344994"/>
              <a:satOff val="-8402"/>
              <a:lumOff val="367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73494E6E-B55C-5E1E-5FDA-9BC1C88845A8}"/>
              </a:ext>
            </a:extLst>
          </p:cNvPr>
          <p:cNvSpPr/>
          <p:nvPr/>
        </p:nvSpPr>
        <p:spPr>
          <a:xfrm>
            <a:off x="4747334" y="4379003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44994"/>
              <a:satOff val="-8402"/>
              <a:lumOff val="36768"/>
              <a:alphaOff val="0"/>
            </a:schemeClr>
          </a:fillRef>
          <a:effectRef idx="2">
            <a:schemeClr val="accent1">
              <a:shade val="50000"/>
              <a:hueOff val="344994"/>
              <a:satOff val="-8402"/>
              <a:lumOff val="367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100" b="1" kern="0" spc="-1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Sensors and Wearable Devices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3553E2D-E447-878F-2A3D-3F344E7B011D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9088B9F0-1CD9-19C5-675B-CCE653EA95EC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76B3C26-4082-D82A-089E-5DF004B6A47F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005358F3-2540-A911-5E22-353FD119AD11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9AFD2AAC-D192-08E9-1F84-EF187DC738D7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ED162E0D-69DD-7D02-03D0-BE1D14CBB0B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7E119982-DE7A-C68D-D9CF-D5DA7D1B2262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EFB205CD-0B61-4F69-69EB-7FC467337527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4F70BB36-F308-4D87-6379-468BB55D7A1D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5" name="제목 1">
            <a:extLst>
              <a:ext uri="{FF2B5EF4-FFF2-40B4-BE49-F238E27FC236}">
                <a16:creationId xmlns:a16="http://schemas.microsoft.com/office/drawing/2014/main" id="{284BD256-8771-1DEE-7DE1-31E8B4AB4550}"/>
              </a:ext>
            </a:extLst>
          </p:cNvPr>
          <p:cNvSpPr txBox="1">
            <a:spLocks/>
          </p:cNvSpPr>
          <p:nvPr/>
        </p:nvSpPr>
        <p:spPr>
          <a:xfrm>
            <a:off x="838200" y="605289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ts val="100"/>
              </a:spcBef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cs typeface="+mn-cs"/>
              </a:rPr>
              <a:t>Device Division</a:t>
            </a:r>
            <a:endParaRPr lang="ko-KR" altLang="en-US" sz="4000" spc="-1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A81A3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cs typeface="+mn-cs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5EBCF4D8-4514-7BDF-C7CA-A8BC34FA36CA}"/>
              </a:ext>
            </a:extLst>
          </p:cNvPr>
          <p:cNvSpPr/>
          <p:nvPr/>
        </p:nvSpPr>
        <p:spPr>
          <a:xfrm>
            <a:off x="838200" y="4275713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8A118496-DA94-8E18-6748-70FAA9C079E9}"/>
              </a:ext>
            </a:extLst>
          </p:cNvPr>
          <p:cNvSpPr/>
          <p:nvPr/>
        </p:nvSpPr>
        <p:spPr>
          <a:xfrm>
            <a:off x="838200" y="2598787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53336CC8-BF61-64A0-86CC-2680BF8ECAA4}"/>
              </a:ext>
            </a:extLst>
          </p:cNvPr>
          <p:cNvSpPr/>
          <p:nvPr/>
        </p:nvSpPr>
        <p:spPr>
          <a:xfrm>
            <a:off x="838200" y="5952639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55A4E7FD-C8BE-936B-7922-FA1F60E328D3}"/>
              </a:ext>
            </a:extLst>
          </p:cNvPr>
          <p:cNvSpPr/>
          <p:nvPr/>
        </p:nvSpPr>
        <p:spPr>
          <a:xfrm rot="5400000">
            <a:off x="3832862" y="327598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AB8F1F44-773C-096D-73A7-A94A37B0656A}"/>
              </a:ext>
            </a:extLst>
          </p:cNvPr>
          <p:cNvSpPr/>
          <p:nvPr/>
        </p:nvSpPr>
        <p:spPr>
          <a:xfrm rot="5400000">
            <a:off x="6850644" y="3275982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object 9">
            <a:extLst>
              <a:ext uri="{FF2B5EF4-FFF2-40B4-BE49-F238E27FC236}">
                <a16:creationId xmlns:a16="http://schemas.microsoft.com/office/drawing/2014/main" id="{5896C9D6-6983-173D-8190-C747A4C3FE2C}"/>
              </a:ext>
            </a:extLst>
          </p:cNvPr>
          <p:cNvSpPr/>
          <p:nvPr/>
        </p:nvSpPr>
        <p:spPr>
          <a:xfrm rot="5400000">
            <a:off x="3893775" y="499929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BA594BAB-BDF6-4E8D-930A-C7E518C6ADAE}"/>
              </a:ext>
            </a:extLst>
          </p:cNvPr>
          <p:cNvSpPr/>
          <p:nvPr/>
        </p:nvSpPr>
        <p:spPr>
          <a:xfrm rot="5400000">
            <a:off x="6921899" y="4992667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AB455922-8D17-46FA-A19C-3DA944671B42}"/>
              </a:ext>
            </a:extLst>
          </p:cNvPr>
          <p:cNvSpPr/>
          <p:nvPr/>
        </p:nvSpPr>
        <p:spPr>
          <a:xfrm>
            <a:off x="1516368" y="4336531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29996"/>
              <a:satOff val="-5601"/>
              <a:lumOff val="24512"/>
              <a:alphaOff val="0"/>
            </a:schemeClr>
          </a:fillRef>
          <a:effectRef idx="2">
            <a:schemeClr val="accent1">
              <a:shade val="50000"/>
              <a:hueOff val="229996"/>
              <a:satOff val="-5601"/>
              <a:lumOff val="245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100" b="1" kern="0" spc="-1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High Speed Electronics</a:t>
            </a:r>
            <a:endParaRPr lang="ko-KR" altLang="en-US" sz="2100" b="1" kern="0" spc="-10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자유형: 도형 39">
            <a:extLst>
              <a:ext uri="{FF2B5EF4-FFF2-40B4-BE49-F238E27FC236}">
                <a16:creationId xmlns:a16="http://schemas.microsoft.com/office/drawing/2014/main" id="{4283C2C6-C330-4DDF-8CB2-BE1FF3D59DF7}"/>
              </a:ext>
            </a:extLst>
          </p:cNvPr>
          <p:cNvSpPr/>
          <p:nvPr/>
        </p:nvSpPr>
        <p:spPr>
          <a:xfrm>
            <a:off x="7684635" y="4411478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29996"/>
              <a:satOff val="-5601"/>
              <a:lumOff val="24512"/>
              <a:alphaOff val="0"/>
            </a:schemeClr>
          </a:fillRef>
          <a:effectRef idx="2">
            <a:schemeClr val="accent1">
              <a:shade val="50000"/>
              <a:hueOff val="229996"/>
              <a:satOff val="-5601"/>
              <a:lumOff val="245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844550">
              <a:spcBef>
                <a:spcPct val="0"/>
              </a:spcBef>
              <a:spcAft>
                <a:spcPct val="35000"/>
              </a:spcAft>
            </a:pPr>
            <a:r>
              <a:rPr lang="en-US" altLang="ko-KR" sz="2100" b="1" kern="0" spc="-10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Quantum and Energy Devices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7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1EEDDE5E-9E20-094D-CB9A-4A0B60F03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" t="32582" r="16007" b="14260"/>
          <a:stretch/>
        </p:blipFill>
        <p:spPr>
          <a:xfrm>
            <a:off x="-153614" y="1757350"/>
            <a:ext cx="12345614" cy="5081302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B67E9DF-2944-9A5C-E2CB-1C79F006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537"/>
            <a:ext cx="10515600" cy="1325563"/>
          </a:xfrm>
        </p:spPr>
        <p:txBody>
          <a:bodyPr>
            <a:normAutofit/>
          </a:bodyPr>
          <a:lstStyle/>
          <a:p>
            <a:pPr fontAlgn="base">
              <a:spcBef>
                <a:spcPts val="100"/>
              </a:spcBef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cs typeface="+mn-cs"/>
              </a:rPr>
              <a:t>Signal Division </a:t>
            </a:r>
            <a:endParaRPr lang="ko-KR" altLang="en-US" sz="4000" spc="-1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A81A3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cs typeface="+mn-cs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BBC41C7-B284-9808-6293-3B2940465F48}"/>
              </a:ext>
            </a:extLst>
          </p:cNvPr>
          <p:cNvGrpSpPr/>
          <p:nvPr/>
        </p:nvGrpSpPr>
        <p:grpSpPr>
          <a:xfrm>
            <a:off x="841280" y="2720809"/>
            <a:ext cx="10574399" cy="3114775"/>
            <a:chOff x="841280" y="2593809"/>
            <a:chExt cx="10574399" cy="3114775"/>
          </a:xfrm>
        </p:grpSpPr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05A4C8DB-FBF3-8A22-4F41-3AFFDF7313DD}"/>
                </a:ext>
              </a:extLst>
            </p:cNvPr>
            <p:cNvSpPr/>
            <p:nvPr/>
          </p:nvSpPr>
          <p:spPr>
            <a:xfrm>
              <a:off x="841280" y="2593809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ko-KR" sz="2100" b="1" kern="0" spc="-10" dirty="0">
                  <a:ln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AI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4EBC2F96-C9BE-55CE-4F9B-0A987E68B564}"/>
                </a:ext>
              </a:extLst>
            </p:cNvPr>
            <p:cNvSpPr/>
            <p:nvPr/>
          </p:nvSpPr>
          <p:spPr>
            <a:xfrm>
              <a:off x="3529741" y="2593809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73483"/>
                <a:satOff val="-951"/>
                <a:lumOff val="11868"/>
                <a:alphaOff val="0"/>
              </a:schemeClr>
            </a:fillRef>
            <a:effectRef idx="2">
              <a:schemeClr val="accent1">
                <a:shade val="50000"/>
                <a:hueOff val="73483"/>
                <a:satOff val="-951"/>
                <a:lumOff val="118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altLang="ko-KR" sz="2100" b="1" i="0" u="none" strike="noStrike" kern="0" cap="none" spc="-10" normalizeH="0" baseline="0" dirty="0">
                  <a:ln/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Sound and Speech Processing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A2DD3D02-D712-2647-0E7E-DEF460552CBF}"/>
                </a:ext>
              </a:extLst>
            </p:cNvPr>
            <p:cNvSpPr/>
            <p:nvPr/>
          </p:nvSpPr>
          <p:spPr>
            <a:xfrm>
              <a:off x="6218202" y="2593809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146966"/>
                <a:satOff val="-1902"/>
                <a:lumOff val="23737"/>
                <a:alphaOff val="0"/>
              </a:schemeClr>
            </a:fillRef>
            <a:effectRef idx="2">
              <a:schemeClr val="accent1">
                <a:shade val="50000"/>
                <a:hueOff val="146966"/>
                <a:satOff val="-1902"/>
                <a:lumOff val="237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altLang="ko-KR" sz="2100" b="1" i="0" u="none" strike="noStrike" kern="0" cap="none" spc="-10" normalizeH="0" baseline="0" dirty="0">
                  <a:ln/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Computer Vision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730D7E83-9DCA-CC7A-8C20-D43316EB37F1}"/>
                </a:ext>
              </a:extLst>
            </p:cNvPr>
            <p:cNvSpPr/>
            <p:nvPr/>
          </p:nvSpPr>
          <p:spPr>
            <a:xfrm>
              <a:off x="8906663" y="2593809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220449"/>
                <a:satOff val="-2853"/>
                <a:lumOff val="35605"/>
                <a:alphaOff val="0"/>
              </a:schemeClr>
            </a:fillRef>
            <a:effectRef idx="2">
              <a:schemeClr val="accent1">
                <a:shade val="50000"/>
                <a:hueOff val="220449"/>
                <a:satOff val="-2853"/>
                <a:lumOff val="356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ko-KR" sz="2100" b="1" kern="0" spc="-10" dirty="0">
                  <a:ln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LLM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E1C29024-4386-9E24-C555-9A6D99089383}"/>
                </a:ext>
              </a:extLst>
            </p:cNvPr>
            <p:cNvSpPr/>
            <p:nvPr/>
          </p:nvSpPr>
          <p:spPr>
            <a:xfrm>
              <a:off x="994508" y="4242151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220449"/>
                <a:satOff val="-2853"/>
                <a:lumOff val="35605"/>
                <a:alphaOff val="0"/>
              </a:schemeClr>
            </a:fillRef>
            <a:effectRef idx="2">
              <a:schemeClr val="accent1">
                <a:shade val="50000"/>
                <a:hueOff val="220449"/>
                <a:satOff val="-2853"/>
                <a:lumOff val="356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altLang="ko-KR" sz="2100" b="1" i="0" u="none" strike="noStrike" kern="0" cap="none" spc="-10" normalizeH="0" baseline="0" dirty="0">
                  <a:ln/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Control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EA335811-600F-0A2E-1038-A8ACC5E4BBB1}"/>
                </a:ext>
              </a:extLst>
            </p:cNvPr>
            <p:cNvSpPr/>
            <p:nvPr/>
          </p:nvSpPr>
          <p:spPr>
            <a:xfrm>
              <a:off x="3582503" y="4217349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146966"/>
                <a:satOff val="-1902"/>
                <a:lumOff val="23737"/>
                <a:alphaOff val="0"/>
              </a:schemeClr>
            </a:fillRef>
            <a:effectRef idx="2">
              <a:schemeClr val="accent1">
                <a:shade val="50000"/>
                <a:hueOff val="146966"/>
                <a:satOff val="-1902"/>
                <a:lumOff val="237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altLang="ko-KR" sz="2100" b="1" i="0" u="none" strike="noStrike" kern="0" cap="none" spc="-10" normalizeH="0" baseline="0" dirty="0">
                  <a:ln/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Robotics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DE537D94-43E0-E88B-DC06-170316B3D3D9}"/>
                </a:ext>
              </a:extLst>
            </p:cNvPr>
            <p:cNvSpPr/>
            <p:nvPr/>
          </p:nvSpPr>
          <p:spPr>
            <a:xfrm>
              <a:off x="8971624" y="4209832"/>
              <a:ext cx="2444055" cy="1466433"/>
            </a:xfrm>
            <a:custGeom>
              <a:avLst/>
              <a:gdLst>
                <a:gd name="connsiteX0" fmla="*/ 0 w 2444055"/>
                <a:gd name="connsiteY0" fmla="*/ 0 h 1466433"/>
                <a:gd name="connsiteX1" fmla="*/ 2444055 w 2444055"/>
                <a:gd name="connsiteY1" fmla="*/ 0 h 1466433"/>
                <a:gd name="connsiteX2" fmla="*/ 2444055 w 2444055"/>
                <a:gd name="connsiteY2" fmla="*/ 1466433 h 1466433"/>
                <a:gd name="connsiteX3" fmla="*/ 0 w 2444055"/>
                <a:gd name="connsiteY3" fmla="*/ 1466433 h 1466433"/>
                <a:gd name="connsiteX4" fmla="*/ 0 w 2444055"/>
                <a:gd name="connsiteY4" fmla="*/ 0 h 146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055" h="1466433">
                  <a:moveTo>
                    <a:pt x="0" y="0"/>
                  </a:moveTo>
                  <a:lnTo>
                    <a:pt x="2444055" y="0"/>
                  </a:lnTo>
                  <a:lnTo>
                    <a:pt x="2444055" y="1466433"/>
                  </a:lnTo>
                  <a:lnTo>
                    <a:pt x="0" y="146643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73483"/>
                <a:satOff val="-951"/>
                <a:lumOff val="11868"/>
                <a:alphaOff val="0"/>
              </a:schemeClr>
            </a:fillRef>
            <a:effectRef idx="2">
              <a:schemeClr val="accent1">
                <a:shade val="50000"/>
                <a:hueOff val="73483"/>
                <a:satOff val="-951"/>
                <a:lumOff val="118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8445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en-US" altLang="ko-KR" sz="2100" b="1" i="0" u="none" strike="noStrike" kern="0" cap="none" spc="-10" normalizeH="0" baseline="0" dirty="0">
                  <a:ln/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Power Electronics</a:t>
              </a:r>
              <a:endParaRPr kumimoji="0" lang="ko-KR" altLang="en-US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5448089-5C5A-4457-9D76-AAB91D3D0E6E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47B10EB0-3F29-9298-4F95-66EB04B4D258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FAF02F80-A3D4-DF7E-C7B2-FAC2E40D0D2F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B42DC9EB-6014-9123-C98B-B960AED1AE3F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91BE851F-6506-44F9-D03B-AAEA50F629B1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5029E2D2-203E-3760-ACB6-21611423ABC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F599F483-4BF2-4653-5298-8F755795CD99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586705A-424C-6502-0102-8CCADF564A04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631735F2-21F4-8979-991E-DDEC77257279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4" name="object 9">
            <a:extLst>
              <a:ext uri="{FF2B5EF4-FFF2-40B4-BE49-F238E27FC236}">
                <a16:creationId xmlns:a16="http://schemas.microsoft.com/office/drawing/2014/main" id="{36156D7D-F451-C4E3-D988-6CEA73F57EE0}"/>
              </a:ext>
            </a:extLst>
          </p:cNvPr>
          <p:cNvSpPr/>
          <p:nvPr/>
        </p:nvSpPr>
        <p:spPr>
          <a:xfrm>
            <a:off x="838200" y="4275713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FA6F08A8-63D6-454A-EBBF-96A9DF8313FE}"/>
              </a:ext>
            </a:extLst>
          </p:cNvPr>
          <p:cNvSpPr/>
          <p:nvPr/>
        </p:nvSpPr>
        <p:spPr>
          <a:xfrm>
            <a:off x="838200" y="2598787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6E5B7876-4046-F0BE-1C4C-50C1F6299FC8}"/>
              </a:ext>
            </a:extLst>
          </p:cNvPr>
          <p:cNvSpPr/>
          <p:nvPr/>
        </p:nvSpPr>
        <p:spPr>
          <a:xfrm>
            <a:off x="838200" y="5952639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BF8787E2-2883-3B67-ED59-6702370CB792}"/>
              </a:ext>
            </a:extLst>
          </p:cNvPr>
          <p:cNvSpPr/>
          <p:nvPr/>
        </p:nvSpPr>
        <p:spPr>
          <a:xfrm rot="5400000">
            <a:off x="3017025" y="327598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97534C81-F950-7750-8D26-A4925B529FD4}"/>
              </a:ext>
            </a:extLst>
          </p:cNvPr>
          <p:cNvSpPr/>
          <p:nvPr/>
        </p:nvSpPr>
        <p:spPr>
          <a:xfrm rot="5400000">
            <a:off x="5615707" y="3275982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279CF706-89E0-8E5D-48D4-D173287FFFCF}"/>
              </a:ext>
            </a:extLst>
          </p:cNvPr>
          <p:cNvSpPr/>
          <p:nvPr/>
        </p:nvSpPr>
        <p:spPr>
          <a:xfrm rot="5400000">
            <a:off x="8198439" y="3275983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2C47A271-C02B-6CE2-8298-F666CC8EF169}"/>
              </a:ext>
            </a:extLst>
          </p:cNvPr>
          <p:cNvSpPr/>
          <p:nvPr/>
        </p:nvSpPr>
        <p:spPr>
          <a:xfrm rot="5400000">
            <a:off x="3009360" y="4845731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091D730B-F083-FA94-857D-627C8FFFEBFC}"/>
              </a:ext>
            </a:extLst>
          </p:cNvPr>
          <p:cNvSpPr/>
          <p:nvPr/>
        </p:nvSpPr>
        <p:spPr>
          <a:xfrm rot="5400000">
            <a:off x="5605020" y="4830892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5B990803-3297-4B66-8A06-6015A518F7C1}"/>
              </a:ext>
            </a:extLst>
          </p:cNvPr>
          <p:cNvSpPr/>
          <p:nvPr/>
        </p:nvSpPr>
        <p:spPr>
          <a:xfrm rot="5400000">
            <a:off x="8248915" y="4860858"/>
            <a:ext cx="682318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자유형: 도형 35">
            <a:extLst>
              <a:ext uri="{FF2B5EF4-FFF2-40B4-BE49-F238E27FC236}">
                <a16:creationId xmlns:a16="http://schemas.microsoft.com/office/drawing/2014/main" id="{CAEF3E0C-89AC-46D1-8B79-A1FA4CEEAAED}"/>
              </a:ext>
            </a:extLst>
          </p:cNvPr>
          <p:cNvSpPr/>
          <p:nvPr/>
        </p:nvSpPr>
        <p:spPr>
          <a:xfrm>
            <a:off x="6229361" y="4343078"/>
            <a:ext cx="2444055" cy="1466433"/>
          </a:xfrm>
          <a:custGeom>
            <a:avLst/>
            <a:gdLst>
              <a:gd name="connsiteX0" fmla="*/ 0 w 2444055"/>
              <a:gd name="connsiteY0" fmla="*/ 0 h 1466433"/>
              <a:gd name="connsiteX1" fmla="*/ 2444055 w 2444055"/>
              <a:gd name="connsiteY1" fmla="*/ 0 h 1466433"/>
              <a:gd name="connsiteX2" fmla="*/ 2444055 w 2444055"/>
              <a:gd name="connsiteY2" fmla="*/ 1466433 h 1466433"/>
              <a:gd name="connsiteX3" fmla="*/ 0 w 2444055"/>
              <a:gd name="connsiteY3" fmla="*/ 1466433 h 1466433"/>
              <a:gd name="connsiteX4" fmla="*/ 0 w 2444055"/>
              <a:gd name="connsiteY4" fmla="*/ 0 h 146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4055" h="1466433">
                <a:moveTo>
                  <a:pt x="0" y="0"/>
                </a:moveTo>
                <a:lnTo>
                  <a:pt x="2444055" y="0"/>
                </a:lnTo>
                <a:lnTo>
                  <a:pt x="2444055" y="1466433"/>
                </a:lnTo>
                <a:lnTo>
                  <a:pt x="0" y="1466433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146966"/>
              <a:satOff val="-1902"/>
              <a:lumOff val="23737"/>
              <a:alphaOff val="0"/>
            </a:schemeClr>
          </a:fillRef>
          <a:effectRef idx="2">
            <a:schemeClr val="accent1">
              <a:shade val="50000"/>
              <a:hueOff val="146966"/>
              <a:satOff val="-1902"/>
              <a:lumOff val="237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100" b="1" i="0" u="none" strike="noStrike" kern="0" cap="none" spc="-10" normalizeH="0" baseline="0" dirty="0">
                <a:ln/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Biomedical Imaging</a:t>
            </a:r>
            <a:endParaRPr kumimoji="0" lang="ko-KR" altLang="en-US" sz="2100" b="1" i="0" u="none" strike="noStrike" kern="0" cap="none" spc="-10" normalizeH="0" baseline="0" dirty="0">
              <a:ln/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84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959F47FB-AA1C-C94C-9042-C2E797B1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795"/>
            <a:ext cx="10515600" cy="1325563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cs typeface="+mn-cs"/>
              </a:rPr>
              <a:t>Wave Division </a:t>
            </a:r>
            <a:endParaRPr lang="ko-KR" altLang="en-US" sz="4000" spc="-1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A81A3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cs typeface="+mn-cs"/>
            </a:endParaRPr>
          </a:p>
        </p:txBody>
      </p:sp>
      <p:pic>
        <p:nvPicPr>
          <p:cNvPr id="8" name="그림 7" descr="예술이(가) 표시된 사진&#10;&#10;중간 신뢰도로 자동 생성된 설명">
            <a:extLst>
              <a:ext uri="{FF2B5EF4-FFF2-40B4-BE49-F238E27FC236}">
                <a16:creationId xmlns:a16="http://schemas.microsoft.com/office/drawing/2014/main" id="{E0E0DA11-18FD-F116-298A-EB1DBD359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 b="24733"/>
          <a:stretch/>
        </p:blipFill>
        <p:spPr>
          <a:xfrm>
            <a:off x="0" y="1763997"/>
            <a:ext cx="12191980" cy="5081302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48E72537-AEA4-4D8B-44C6-A32F9063F844}"/>
              </a:ext>
            </a:extLst>
          </p:cNvPr>
          <p:cNvSpPr/>
          <p:nvPr/>
        </p:nvSpPr>
        <p:spPr>
          <a:xfrm>
            <a:off x="848291" y="2268457"/>
            <a:ext cx="10495418" cy="3984253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EA6827A8-D787-E17E-ACF4-0E74F49A05B1}"/>
              </a:ext>
            </a:extLst>
          </p:cNvPr>
          <p:cNvSpPr/>
          <p:nvPr/>
        </p:nvSpPr>
        <p:spPr>
          <a:xfrm>
            <a:off x="853414" y="2375503"/>
            <a:ext cx="3423197" cy="1026959"/>
          </a:xfrm>
          <a:custGeom>
            <a:avLst/>
            <a:gdLst>
              <a:gd name="connsiteX0" fmla="*/ 0 w 3423197"/>
              <a:gd name="connsiteY0" fmla="*/ 0 h 1026959"/>
              <a:gd name="connsiteX1" fmla="*/ 3423197 w 3423197"/>
              <a:gd name="connsiteY1" fmla="*/ 0 h 1026959"/>
              <a:gd name="connsiteX2" fmla="*/ 3423197 w 3423197"/>
              <a:gd name="connsiteY2" fmla="*/ 1026959 h 1026959"/>
              <a:gd name="connsiteX3" fmla="*/ 0 w 3423197"/>
              <a:gd name="connsiteY3" fmla="*/ 1026959 h 1026959"/>
              <a:gd name="connsiteX4" fmla="*/ 0 w 3423197"/>
              <a:gd name="connsiteY4" fmla="*/ 0 h 10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97" h="1026959">
                <a:moveTo>
                  <a:pt x="0" y="0"/>
                </a:moveTo>
                <a:lnTo>
                  <a:pt x="3423197" y="0"/>
                </a:lnTo>
                <a:lnTo>
                  <a:pt x="3423197" y="1026959"/>
                </a:lnTo>
                <a:lnTo>
                  <a:pt x="0" y="102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509" tIns="270509" rIns="270509" bIns="270509" numCol="1" spcCol="1270" anchor="ctr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Photonics</a:t>
            </a:r>
            <a:endParaRPr kumimoji="0" lang="ko-KR" altLang="en-US" sz="2800" b="0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BC9F6541-9E35-3061-ECEF-E537A46F01D8}"/>
              </a:ext>
            </a:extLst>
          </p:cNvPr>
          <p:cNvSpPr/>
          <p:nvPr/>
        </p:nvSpPr>
        <p:spPr>
          <a:xfrm>
            <a:off x="853414" y="3481606"/>
            <a:ext cx="3423197" cy="2804169"/>
          </a:xfrm>
          <a:custGeom>
            <a:avLst/>
            <a:gdLst>
              <a:gd name="connsiteX0" fmla="*/ 0 w 3423197"/>
              <a:gd name="connsiteY0" fmla="*/ 0 h 3000538"/>
              <a:gd name="connsiteX1" fmla="*/ 3423197 w 3423197"/>
              <a:gd name="connsiteY1" fmla="*/ 0 h 3000538"/>
              <a:gd name="connsiteX2" fmla="*/ 3423197 w 3423197"/>
              <a:gd name="connsiteY2" fmla="*/ 3000538 h 3000538"/>
              <a:gd name="connsiteX3" fmla="*/ 0 w 3423197"/>
              <a:gd name="connsiteY3" fmla="*/ 3000538 h 3000538"/>
              <a:gd name="connsiteX4" fmla="*/ 0 w 3423197"/>
              <a:gd name="connsiteY4" fmla="*/ 0 h 300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97" h="3000538">
                <a:moveTo>
                  <a:pt x="0" y="0"/>
                </a:moveTo>
                <a:lnTo>
                  <a:pt x="3423197" y="0"/>
                </a:lnTo>
                <a:lnTo>
                  <a:pt x="3423197" y="3000538"/>
                </a:lnTo>
                <a:lnTo>
                  <a:pt x="0" y="3000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136" tIns="338136" rIns="338136" bIns="338136" numCol="1" spcCol="1270" anchor="t" anchorCtr="0">
            <a:noAutofit/>
          </a:bodyPr>
          <a:lstStyle/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Photonic devices &amp; systems</a:t>
            </a:r>
          </a:p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600" dirty="0">
                <a:solidFill>
                  <a:srgbClr val="1C2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Metamaterials &amp; surfaces</a:t>
            </a:r>
            <a:endParaRPr lang="ko-KR" altLang="en-US" sz="1600" kern="1200" dirty="0">
              <a:solidFill>
                <a:srgbClr val="1C2955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Photonic integrated circuits</a:t>
            </a: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Optical communications</a:t>
            </a: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F89641F8-B06A-5A2F-48E2-833337666F56}"/>
              </a:ext>
            </a:extLst>
          </p:cNvPr>
          <p:cNvSpPr/>
          <p:nvPr/>
        </p:nvSpPr>
        <p:spPr>
          <a:xfrm>
            <a:off x="4384401" y="2375503"/>
            <a:ext cx="3423197" cy="1026959"/>
          </a:xfrm>
          <a:custGeom>
            <a:avLst/>
            <a:gdLst>
              <a:gd name="connsiteX0" fmla="*/ 0 w 3423197"/>
              <a:gd name="connsiteY0" fmla="*/ 0 h 1026959"/>
              <a:gd name="connsiteX1" fmla="*/ 3423197 w 3423197"/>
              <a:gd name="connsiteY1" fmla="*/ 0 h 1026959"/>
              <a:gd name="connsiteX2" fmla="*/ 3423197 w 3423197"/>
              <a:gd name="connsiteY2" fmla="*/ 1026959 h 1026959"/>
              <a:gd name="connsiteX3" fmla="*/ 0 w 3423197"/>
              <a:gd name="connsiteY3" fmla="*/ 1026959 h 1026959"/>
              <a:gd name="connsiteX4" fmla="*/ 0 w 3423197"/>
              <a:gd name="connsiteY4" fmla="*/ 0 h 10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97" h="1026959">
                <a:moveTo>
                  <a:pt x="0" y="0"/>
                </a:moveTo>
                <a:lnTo>
                  <a:pt x="3423197" y="0"/>
                </a:lnTo>
                <a:lnTo>
                  <a:pt x="3423197" y="1026959"/>
                </a:lnTo>
                <a:lnTo>
                  <a:pt x="0" y="102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509" tIns="270509" rIns="270509" bIns="270509" numCol="1" spcCol="1270" anchor="ctr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0" cap="none" spc="-200" normalizeH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맑은 고딕" panose="020B0503020000020004" pitchFamily="50" charset="-127"/>
                <a:cs typeface="Arial Black"/>
              </a:rPr>
              <a:t>Electromagnetic</a:t>
            </a:r>
            <a:r>
              <a:rPr kumimoji="0" lang="en-US" altLang="ko-KR" sz="2800" b="0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맑은 고딕" panose="020B0503020000020004" pitchFamily="50" charset="-127"/>
                <a:cs typeface="Arial Black"/>
              </a:rPr>
              <a:t> Waves</a:t>
            </a:r>
            <a:endParaRPr kumimoji="0" lang="ko-KR" altLang="en-US" sz="2800" b="0" i="0" u="none" strike="noStrike" kern="0" cap="none" spc="-10" normalizeH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맑은 고딕" panose="020B0503020000020004" pitchFamily="50" charset="-127"/>
              <a:cs typeface="Arial Black"/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BEEA5302-B379-A39F-A555-F12BA5100388}"/>
              </a:ext>
            </a:extLst>
          </p:cNvPr>
          <p:cNvSpPr/>
          <p:nvPr/>
        </p:nvSpPr>
        <p:spPr>
          <a:xfrm>
            <a:off x="4384401" y="3481606"/>
            <a:ext cx="3423197" cy="2804169"/>
          </a:xfrm>
          <a:custGeom>
            <a:avLst/>
            <a:gdLst>
              <a:gd name="connsiteX0" fmla="*/ 0 w 3423197"/>
              <a:gd name="connsiteY0" fmla="*/ 0 h 3000538"/>
              <a:gd name="connsiteX1" fmla="*/ 3423197 w 3423197"/>
              <a:gd name="connsiteY1" fmla="*/ 0 h 3000538"/>
              <a:gd name="connsiteX2" fmla="*/ 3423197 w 3423197"/>
              <a:gd name="connsiteY2" fmla="*/ 3000538 h 3000538"/>
              <a:gd name="connsiteX3" fmla="*/ 0 w 3423197"/>
              <a:gd name="connsiteY3" fmla="*/ 3000538 h 3000538"/>
              <a:gd name="connsiteX4" fmla="*/ 0 w 3423197"/>
              <a:gd name="connsiteY4" fmla="*/ 0 h 300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97" h="3000538">
                <a:moveTo>
                  <a:pt x="0" y="0"/>
                </a:moveTo>
                <a:lnTo>
                  <a:pt x="3423197" y="0"/>
                </a:lnTo>
                <a:lnTo>
                  <a:pt x="3423197" y="3000538"/>
                </a:lnTo>
                <a:lnTo>
                  <a:pt x="0" y="3000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136" tIns="338136" rIns="338136" bIns="338136" numCol="1" spcCol="1270" anchor="t" anchorCtr="0">
            <a:noAutofit/>
          </a:bodyPr>
          <a:lstStyle/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Active antenna systems</a:t>
            </a:r>
          </a:p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en-US" sz="16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Radar signal detection</a:t>
            </a:r>
            <a:endParaRPr lang="en-US" sz="1600" kern="1200" dirty="0">
              <a:solidFill>
                <a:srgbClr val="1C2955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lvl="0" indent="0" algn="l" defTabSz="800100" latinLnBrk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en-US" sz="1600" kern="1200" spc="-5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Microwave circuits &amp; systems</a:t>
            </a:r>
          </a:p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Electromagnetic interference</a:t>
            </a:r>
            <a:endParaRPr lang="en-US" sz="1600" kern="1200" baseline="0" dirty="0">
              <a:solidFill>
                <a:srgbClr val="1C2955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Wave theory</a:t>
            </a:r>
          </a:p>
        </p:txBody>
      </p:sp>
      <p:sp>
        <p:nvSpPr>
          <p:cNvPr id="25" name="자유형: 도형 24">
            <a:extLst>
              <a:ext uri="{FF2B5EF4-FFF2-40B4-BE49-F238E27FC236}">
                <a16:creationId xmlns:a16="http://schemas.microsoft.com/office/drawing/2014/main" id="{2B5CD718-61EB-D91F-0618-8B389F5F3E64}"/>
              </a:ext>
            </a:extLst>
          </p:cNvPr>
          <p:cNvSpPr/>
          <p:nvPr/>
        </p:nvSpPr>
        <p:spPr>
          <a:xfrm>
            <a:off x="7915387" y="2375503"/>
            <a:ext cx="3423197" cy="1026959"/>
          </a:xfrm>
          <a:custGeom>
            <a:avLst/>
            <a:gdLst>
              <a:gd name="connsiteX0" fmla="*/ 0 w 3423197"/>
              <a:gd name="connsiteY0" fmla="*/ 0 h 1026959"/>
              <a:gd name="connsiteX1" fmla="*/ 3423197 w 3423197"/>
              <a:gd name="connsiteY1" fmla="*/ 0 h 1026959"/>
              <a:gd name="connsiteX2" fmla="*/ 3423197 w 3423197"/>
              <a:gd name="connsiteY2" fmla="*/ 1026959 h 1026959"/>
              <a:gd name="connsiteX3" fmla="*/ 0 w 3423197"/>
              <a:gd name="connsiteY3" fmla="*/ 1026959 h 1026959"/>
              <a:gd name="connsiteX4" fmla="*/ 0 w 3423197"/>
              <a:gd name="connsiteY4" fmla="*/ 0 h 102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97" h="1026959">
                <a:moveTo>
                  <a:pt x="0" y="0"/>
                </a:moveTo>
                <a:lnTo>
                  <a:pt x="3423197" y="0"/>
                </a:lnTo>
                <a:lnTo>
                  <a:pt x="3423197" y="1026959"/>
                </a:lnTo>
                <a:lnTo>
                  <a:pt x="0" y="10269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509" tIns="270509" rIns="270509" bIns="270509" numCol="1" spcCol="1270" anchor="ctr" anchorCtr="0">
            <a:noAutofit/>
          </a:bodyPr>
          <a:lstStyle/>
          <a:p>
            <a:pPr marL="0" lvl="0" indent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0" lang="en-US" altLang="ko-KR" sz="2800" b="0" i="0" u="none" strike="noStrike" kern="0" cap="none" spc="-1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맑은 고딕" panose="020B0503020000020004" pitchFamily="50" charset="-127"/>
                <a:cs typeface="Arial Black"/>
              </a:rPr>
              <a:t>Quantum Science and Technology</a:t>
            </a:r>
            <a:endParaRPr kumimoji="0" lang="ko-KR" altLang="en-US" sz="2800" b="0" i="0" u="none" strike="noStrike" kern="0" cap="none" spc="-1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맑은 고딕" panose="020B0503020000020004" pitchFamily="50" charset="-127"/>
              <a:cs typeface="Arial Black"/>
            </a:endParaRPr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23FAE76B-1169-375A-8C6B-B1541A165D7C}"/>
              </a:ext>
            </a:extLst>
          </p:cNvPr>
          <p:cNvSpPr/>
          <p:nvPr/>
        </p:nvSpPr>
        <p:spPr>
          <a:xfrm>
            <a:off x="7915387" y="3481606"/>
            <a:ext cx="3423197" cy="2804169"/>
          </a:xfrm>
          <a:custGeom>
            <a:avLst/>
            <a:gdLst>
              <a:gd name="connsiteX0" fmla="*/ 0 w 3423197"/>
              <a:gd name="connsiteY0" fmla="*/ 0 h 3000538"/>
              <a:gd name="connsiteX1" fmla="*/ 3423197 w 3423197"/>
              <a:gd name="connsiteY1" fmla="*/ 0 h 3000538"/>
              <a:gd name="connsiteX2" fmla="*/ 3423197 w 3423197"/>
              <a:gd name="connsiteY2" fmla="*/ 3000538 h 3000538"/>
              <a:gd name="connsiteX3" fmla="*/ 0 w 3423197"/>
              <a:gd name="connsiteY3" fmla="*/ 3000538 h 3000538"/>
              <a:gd name="connsiteX4" fmla="*/ 0 w 3423197"/>
              <a:gd name="connsiteY4" fmla="*/ 0 h 300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97" h="3000538">
                <a:moveTo>
                  <a:pt x="0" y="0"/>
                </a:moveTo>
                <a:lnTo>
                  <a:pt x="3423197" y="0"/>
                </a:lnTo>
                <a:lnTo>
                  <a:pt x="3423197" y="3000538"/>
                </a:lnTo>
                <a:lnTo>
                  <a:pt x="0" y="3000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136" tIns="338136" rIns="338136" bIns="338136" numCol="1" spcCol="1270" anchor="t" anchorCtr="0">
            <a:noAutofit/>
          </a:bodyPr>
          <a:lstStyle/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tabLst>
                <a:tab pos="177800" algn="l"/>
              </a:tabLst>
            </a:pPr>
            <a:r>
              <a:rPr lang="en-US" altLang="ko-KR" sz="1600" dirty="0">
                <a:solidFill>
                  <a:srgbClr val="1C2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Quantum </a:t>
            </a: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computing</a:t>
            </a:r>
          </a:p>
          <a:p>
            <a:pPr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tabLst>
                <a:tab pos="177800" algn="l"/>
              </a:tabLst>
            </a:pPr>
            <a:r>
              <a:rPr lang="en-US" altLang="ko-KR" sz="1600" dirty="0">
                <a:solidFill>
                  <a:srgbClr val="1C2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Quantum communication</a:t>
            </a:r>
          </a:p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tabLst>
                <a:tab pos="177800" algn="l"/>
              </a:tabLst>
            </a:pP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en-US" altLang="ko-KR" sz="1600" dirty="0">
                <a:solidFill>
                  <a:srgbClr val="1C29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sensing</a:t>
            </a:r>
          </a:p>
          <a:p>
            <a:pPr lvl="0" defTabSz="8001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tabLst>
                <a:tab pos="177800" algn="l"/>
              </a:tabLst>
            </a:pPr>
            <a:r>
              <a:rPr lang="en-US" altLang="ko-KR" sz="1600" kern="1200" dirty="0">
                <a:solidFill>
                  <a:srgbClr val="1C2955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 Quantum devices &amp; systems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ED7DFAF-37D0-1877-74E7-34050CD0B90E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53BA718C-0567-9AF3-C0BF-AB85D2201CBA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BCD238A1-952A-A45D-E463-BAC106E21B81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22F168D-2DFE-74F9-D4B5-9A843256B554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51EBEE18-3FFA-DADE-DF3C-1797DFAD647D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EE67D98E-1621-EF76-CABB-D22687BC31D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C725B061-67B0-D563-DA37-20CCD5B8F35F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978A230E-F867-6C72-7901-23B7851AA754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67CF9C10-8B3B-F1BD-AA0B-CD8011B45B22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7" name="object 9">
            <a:extLst>
              <a:ext uri="{FF2B5EF4-FFF2-40B4-BE49-F238E27FC236}">
                <a16:creationId xmlns:a16="http://schemas.microsoft.com/office/drawing/2014/main" id="{941719ED-B4E7-1FC9-8EDC-06715F6C3B50}"/>
              </a:ext>
            </a:extLst>
          </p:cNvPr>
          <p:cNvSpPr/>
          <p:nvPr/>
        </p:nvSpPr>
        <p:spPr>
          <a:xfrm>
            <a:off x="848291" y="2255266"/>
            <a:ext cx="10505509" cy="448637"/>
          </a:xfrm>
          <a:custGeom>
            <a:avLst/>
            <a:gdLst/>
            <a:ahLst/>
            <a:cxnLst/>
            <a:rect l="l" t="t" r="r" b="b"/>
            <a:pathLst>
              <a:path w="10868660">
                <a:moveTo>
                  <a:pt x="0" y="0"/>
                </a:moveTo>
                <a:lnTo>
                  <a:pt x="108685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0724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8596" y="1486435"/>
            <a:ext cx="10752455" cy="4690110"/>
            <a:chOff x="708596" y="1486435"/>
            <a:chExt cx="10752455" cy="4690110"/>
          </a:xfrm>
        </p:grpSpPr>
        <p:sp>
          <p:nvSpPr>
            <p:cNvPr id="3" name="object 3"/>
            <p:cNvSpPr/>
            <p:nvPr/>
          </p:nvSpPr>
          <p:spPr>
            <a:xfrm>
              <a:off x="708596" y="1619999"/>
              <a:ext cx="10752455" cy="4556125"/>
            </a:xfrm>
            <a:custGeom>
              <a:avLst/>
              <a:gdLst/>
              <a:ahLst/>
              <a:cxnLst/>
              <a:rect l="l" t="t" r="r" b="b"/>
              <a:pathLst>
                <a:path w="10752455" h="4556125">
                  <a:moveTo>
                    <a:pt x="0" y="4556086"/>
                  </a:moveTo>
                  <a:lnTo>
                    <a:pt x="10751997" y="4556086"/>
                  </a:lnTo>
                  <a:lnTo>
                    <a:pt x="10751997" y="0"/>
                  </a:lnTo>
                  <a:lnTo>
                    <a:pt x="0" y="0"/>
                  </a:lnTo>
                  <a:lnTo>
                    <a:pt x="0" y="4556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2597" y="1486435"/>
              <a:ext cx="5867996" cy="468965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39995" y="440999"/>
            <a:ext cx="812800" cy="182880"/>
            <a:chOff x="539995" y="440999"/>
            <a:chExt cx="812800" cy="182880"/>
          </a:xfrm>
        </p:grpSpPr>
        <p:sp>
          <p:nvSpPr>
            <p:cNvPr id="6" name="object 6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428000" y="440997"/>
            <a:ext cx="368935" cy="182880"/>
            <a:chOff x="1428000" y="440997"/>
            <a:chExt cx="368935" cy="1828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8596" y="972007"/>
            <a:ext cx="10752455" cy="648335"/>
          </a:xfrm>
          <a:prstGeom prst="rect">
            <a:avLst/>
          </a:prstGeom>
          <a:solidFill>
            <a:srgbClr val="0082A4"/>
          </a:solidFill>
        </p:spPr>
        <p:txBody>
          <a:bodyPr vert="horz" wrap="square" lIns="0" tIns="107315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845"/>
              </a:spcBef>
            </a:pPr>
            <a:r>
              <a:rPr spc="-55" dirty="0"/>
              <a:t>Semiconductor-</a:t>
            </a:r>
            <a:r>
              <a:rPr spc="-50" dirty="0"/>
              <a:t>Intensive</a:t>
            </a:r>
            <a:r>
              <a:rPr spc="-180" dirty="0"/>
              <a:t> </a:t>
            </a:r>
            <a:r>
              <a:rPr spc="-10" dirty="0"/>
              <a:t>Program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29900" y="1904246"/>
            <a:ext cx="4299585" cy="390523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289560" lvl="0" indent="0" defTabSz="914400" eaLnBrk="1" fontAlgn="auto" latinLnBrk="0" hangingPunct="1">
              <a:lnSpc>
                <a:spcPts val="15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Department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of</a:t>
            </a:r>
            <a:r>
              <a:rPr kumimoji="0" sz="1500" b="0" i="0" u="none" strike="noStrike" kern="0" cap="none" spc="10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Semiconductor</a:t>
            </a:r>
            <a:r>
              <a:rPr kumimoji="0" sz="1500" b="0" i="0" u="none" strike="noStrike" kern="0" cap="none" spc="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System Engineering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92075" marR="132715" lvl="0" indent="-8001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Sponsored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Samsung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Electronics,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emphasizing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practical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education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on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semiconductor systems, circuits, components, processes,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software.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5090" marR="224154" lvl="0" indent="-73025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85090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Aims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matriculate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100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undergraduates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annually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by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2026,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destined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employment at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Samsung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Graduate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School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of</a:t>
            </a:r>
            <a:r>
              <a:rPr kumimoji="0" sz="1500" b="0" i="0" u="none" strike="noStrike" kern="0" cap="none" spc="6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AI</a:t>
            </a:r>
            <a:r>
              <a:rPr kumimoji="0" sz="1500" b="0" i="0" u="none" strike="noStrike" kern="0" cap="none" spc="-2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Semiconductor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92075" marR="417195" lvl="0" indent="-8001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Founded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 the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Ministry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 Science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ICT’s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AI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Semiconductor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Advanced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Talent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Development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Project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160655" lvl="0" indent="-8001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Specialized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curriculum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covering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AI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system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architecture,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circuit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research,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fostering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industry-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academia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collaboration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global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networking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629285" lvl="0" indent="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Graduate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School</a:t>
            </a:r>
            <a:r>
              <a:rPr kumimoji="0" sz="1500" b="0" i="0" u="none" strike="noStrike" kern="0" cap="none" spc="-3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of</a:t>
            </a:r>
            <a:r>
              <a:rPr kumimoji="0" sz="1500" b="0" i="0" u="none" strike="noStrike" kern="0" cap="none" spc="6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Semiconductor Technology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92075" marR="71755" lvl="0" indent="-8001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Established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via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government’s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Semiconductor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Specialization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Graduate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School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Support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Program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5080" lvl="0" indent="-8001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Focuses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interdisciplinary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semiconductor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education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from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concept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design,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processes,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components,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evaluation,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fostering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crucial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figures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 semiconductor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industry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596" y="1548002"/>
            <a:ext cx="10752455" cy="4628515"/>
          </a:xfrm>
          <a:custGeom>
            <a:avLst/>
            <a:gdLst/>
            <a:ahLst/>
            <a:cxnLst/>
            <a:rect l="l" t="t" r="r" b="b"/>
            <a:pathLst>
              <a:path w="10752455" h="4628515">
                <a:moveTo>
                  <a:pt x="10751997" y="0"/>
                </a:moveTo>
                <a:lnTo>
                  <a:pt x="0" y="0"/>
                </a:lnTo>
                <a:lnTo>
                  <a:pt x="0" y="4628083"/>
                </a:lnTo>
                <a:lnTo>
                  <a:pt x="10751997" y="4628083"/>
                </a:lnTo>
                <a:lnTo>
                  <a:pt x="10751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2597" y="1539711"/>
            <a:ext cx="5867996" cy="46363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39995" y="440999"/>
            <a:ext cx="812800" cy="182880"/>
            <a:chOff x="539995" y="440999"/>
            <a:chExt cx="812800" cy="182880"/>
          </a:xfrm>
        </p:grpSpPr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28000" y="440997"/>
            <a:ext cx="368935" cy="182880"/>
            <a:chOff x="1428000" y="440997"/>
            <a:chExt cx="368935" cy="1828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08596" y="972007"/>
            <a:ext cx="10752455" cy="648335"/>
          </a:xfrm>
          <a:prstGeom prst="rect">
            <a:avLst/>
          </a:prstGeom>
          <a:solidFill>
            <a:srgbClr val="0082A4"/>
          </a:solidFill>
        </p:spPr>
        <p:txBody>
          <a:bodyPr vert="horz" wrap="square" lIns="0" tIns="107315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845"/>
              </a:spcBef>
            </a:pPr>
            <a:r>
              <a:rPr spc="-35" dirty="0"/>
              <a:t>Industry</a:t>
            </a:r>
            <a:r>
              <a:rPr spc="-170" dirty="0"/>
              <a:t> </a:t>
            </a:r>
            <a:r>
              <a:rPr spc="-50" dirty="0"/>
              <a:t>Collaboration</a:t>
            </a:r>
            <a:r>
              <a:rPr spc="-170" dirty="0"/>
              <a:t> </a:t>
            </a:r>
            <a:r>
              <a:rPr spc="-10" dirty="0"/>
              <a:t>Program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29900" y="2010145"/>
            <a:ext cx="4274820" cy="25654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Nurturing</a:t>
            </a:r>
            <a:r>
              <a:rPr kumimoji="0" sz="1500" b="0" i="0" u="none" strike="noStrike" kern="0" cap="none" spc="2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Real-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World</a:t>
            </a:r>
            <a:r>
              <a:rPr kumimoji="0" sz="1500" b="0" i="0" u="none" strike="noStrike" kern="0" cap="none" spc="2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Problem</a:t>
            </a:r>
            <a:r>
              <a:rPr kumimoji="0" sz="1500" b="0" i="0" u="none" strike="noStrike" kern="0" cap="none" spc="2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Solvers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92075" marR="5080" lvl="0" indent="-80010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KAIST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Educational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Semiconductor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Industry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SK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Hynix (KEPSI)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Educational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Samsung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Semiconductor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(EPSS)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Lgenius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KAIST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Future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Mobility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Hyundai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Motor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Group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Educational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Samsung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Display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(EPSD)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KAIST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Robotics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Samsung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Electronics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Reskilling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and</a:t>
            </a:r>
            <a:r>
              <a:rPr kumimoji="0" sz="1500" b="0" i="0" u="none" strike="noStrike" kern="0" cap="none" spc="-2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Upskilling</a:t>
            </a:r>
            <a:r>
              <a:rPr kumimoji="0" sz="1500" b="0" i="0" u="none" strike="noStrike" kern="0" cap="none" spc="-1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Programs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SK Hynix-KAIST</a:t>
            </a:r>
            <a:r>
              <a:rPr kumimoji="0" sz="1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ASK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0" lvl="0" indent="-79375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SeongNam-KAIST</a:t>
            </a:r>
            <a:r>
              <a:rPr kumimoji="0" sz="1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AI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Intensive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program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0967" y="5182933"/>
            <a:ext cx="512053" cy="270432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406113" y="5265701"/>
            <a:ext cx="685165" cy="105410"/>
          </a:xfrm>
          <a:custGeom>
            <a:avLst/>
            <a:gdLst/>
            <a:ahLst/>
            <a:cxnLst/>
            <a:rect l="l" t="t" r="r" b="b"/>
            <a:pathLst>
              <a:path w="685164" h="105410">
                <a:moveTo>
                  <a:pt x="650201" y="482"/>
                </a:moveTo>
                <a:lnTo>
                  <a:pt x="615835" y="24663"/>
                </a:lnTo>
                <a:lnTo>
                  <a:pt x="615421" y="75793"/>
                </a:lnTo>
                <a:lnTo>
                  <a:pt x="615721" y="78765"/>
                </a:lnTo>
                <a:lnTo>
                  <a:pt x="619343" y="90084"/>
                </a:lnTo>
                <a:lnTo>
                  <a:pt x="627038" y="97562"/>
                </a:lnTo>
                <a:lnTo>
                  <a:pt x="637679" y="101691"/>
                </a:lnTo>
                <a:lnTo>
                  <a:pt x="650138" y="102958"/>
                </a:lnTo>
                <a:lnTo>
                  <a:pt x="662633" y="101691"/>
                </a:lnTo>
                <a:lnTo>
                  <a:pt x="673268" y="97562"/>
                </a:lnTo>
                <a:lnTo>
                  <a:pt x="680945" y="90084"/>
                </a:lnTo>
                <a:lnTo>
                  <a:pt x="682446" y="85394"/>
                </a:lnTo>
                <a:lnTo>
                  <a:pt x="642962" y="85394"/>
                </a:lnTo>
                <a:lnTo>
                  <a:pt x="640486" y="80886"/>
                </a:lnTo>
                <a:lnTo>
                  <a:pt x="639889" y="77152"/>
                </a:lnTo>
                <a:lnTo>
                  <a:pt x="639943" y="26339"/>
                </a:lnTo>
                <a:lnTo>
                  <a:pt x="640245" y="25145"/>
                </a:lnTo>
                <a:lnTo>
                  <a:pt x="640740" y="22758"/>
                </a:lnTo>
                <a:lnTo>
                  <a:pt x="642848" y="18059"/>
                </a:lnTo>
                <a:lnTo>
                  <a:pt x="682417" y="18059"/>
                </a:lnTo>
                <a:lnTo>
                  <a:pt x="680834" y="13137"/>
                </a:lnTo>
                <a:lnTo>
                  <a:pt x="673182" y="5686"/>
                </a:lnTo>
                <a:lnTo>
                  <a:pt x="662625" y="1678"/>
                </a:lnTo>
                <a:lnTo>
                  <a:pt x="650201" y="482"/>
                </a:lnTo>
                <a:close/>
              </a:path>
              <a:path w="685164" h="105410">
                <a:moveTo>
                  <a:pt x="684923" y="46075"/>
                </a:moveTo>
                <a:lnTo>
                  <a:pt x="650290" y="46075"/>
                </a:lnTo>
                <a:lnTo>
                  <a:pt x="650290" y="60350"/>
                </a:lnTo>
                <a:lnTo>
                  <a:pt x="660323" y="60350"/>
                </a:lnTo>
                <a:lnTo>
                  <a:pt x="660285" y="77152"/>
                </a:lnTo>
                <a:lnTo>
                  <a:pt x="660069" y="78244"/>
                </a:lnTo>
                <a:lnTo>
                  <a:pt x="659676" y="80886"/>
                </a:lnTo>
                <a:lnTo>
                  <a:pt x="657161" y="85394"/>
                </a:lnTo>
                <a:lnTo>
                  <a:pt x="682446" y="85394"/>
                </a:lnTo>
                <a:lnTo>
                  <a:pt x="684568" y="78765"/>
                </a:lnTo>
                <a:lnTo>
                  <a:pt x="684833" y="75793"/>
                </a:lnTo>
                <a:lnTo>
                  <a:pt x="684923" y="46075"/>
                </a:lnTo>
                <a:close/>
              </a:path>
              <a:path w="685164" h="105410">
                <a:moveTo>
                  <a:pt x="682417" y="18059"/>
                </a:moveTo>
                <a:lnTo>
                  <a:pt x="657479" y="18059"/>
                </a:lnTo>
                <a:lnTo>
                  <a:pt x="659345" y="23012"/>
                </a:lnTo>
                <a:lnTo>
                  <a:pt x="660013" y="26339"/>
                </a:lnTo>
                <a:lnTo>
                  <a:pt x="660069" y="34353"/>
                </a:lnTo>
                <a:lnTo>
                  <a:pt x="684733" y="34353"/>
                </a:lnTo>
                <a:lnTo>
                  <a:pt x="684706" y="26339"/>
                </a:lnTo>
                <a:lnTo>
                  <a:pt x="684542" y="24663"/>
                </a:lnTo>
                <a:lnTo>
                  <a:pt x="682417" y="18059"/>
                </a:lnTo>
                <a:close/>
              </a:path>
              <a:path w="685164" h="105410">
                <a:moveTo>
                  <a:pt x="436283" y="3124"/>
                </a:moveTo>
                <a:lnTo>
                  <a:pt x="411530" y="3124"/>
                </a:lnTo>
                <a:lnTo>
                  <a:pt x="411510" y="75552"/>
                </a:lnTo>
                <a:lnTo>
                  <a:pt x="445871" y="104012"/>
                </a:lnTo>
                <a:lnTo>
                  <a:pt x="458574" y="102798"/>
                </a:lnTo>
                <a:lnTo>
                  <a:pt x="469069" y="98755"/>
                </a:lnTo>
                <a:lnTo>
                  <a:pt x="476509" y="91282"/>
                </a:lnTo>
                <a:lnTo>
                  <a:pt x="478015" y="86385"/>
                </a:lnTo>
                <a:lnTo>
                  <a:pt x="439127" y="86385"/>
                </a:lnTo>
                <a:lnTo>
                  <a:pt x="437007" y="81711"/>
                </a:lnTo>
                <a:lnTo>
                  <a:pt x="436537" y="79273"/>
                </a:lnTo>
                <a:lnTo>
                  <a:pt x="436283" y="78231"/>
                </a:lnTo>
                <a:lnTo>
                  <a:pt x="436283" y="3124"/>
                </a:lnTo>
                <a:close/>
              </a:path>
              <a:path w="685164" h="105410">
                <a:moveTo>
                  <a:pt x="480263" y="3124"/>
                </a:moveTo>
                <a:lnTo>
                  <a:pt x="455498" y="3124"/>
                </a:lnTo>
                <a:lnTo>
                  <a:pt x="455498" y="78231"/>
                </a:lnTo>
                <a:lnTo>
                  <a:pt x="454761" y="81711"/>
                </a:lnTo>
                <a:lnTo>
                  <a:pt x="452704" y="86385"/>
                </a:lnTo>
                <a:lnTo>
                  <a:pt x="478015" y="86385"/>
                </a:lnTo>
                <a:lnTo>
                  <a:pt x="480047" y="79781"/>
                </a:lnTo>
                <a:lnTo>
                  <a:pt x="480120" y="79273"/>
                </a:lnTo>
                <a:lnTo>
                  <a:pt x="480215" y="78231"/>
                </a:lnTo>
                <a:lnTo>
                  <a:pt x="480282" y="76822"/>
                </a:lnTo>
                <a:lnTo>
                  <a:pt x="480263" y="3124"/>
                </a:lnTo>
                <a:close/>
              </a:path>
              <a:path w="685164" h="105410">
                <a:moveTo>
                  <a:pt x="228028" y="3124"/>
                </a:moveTo>
                <a:lnTo>
                  <a:pt x="188087" y="3124"/>
                </a:lnTo>
                <a:lnTo>
                  <a:pt x="185966" y="101041"/>
                </a:lnTo>
                <a:lnTo>
                  <a:pt x="210439" y="101041"/>
                </a:lnTo>
                <a:lnTo>
                  <a:pt x="211099" y="10388"/>
                </a:lnTo>
                <a:lnTo>
                  <a:pt x="229200" y="10388"/>
                </a:lnTo>
                <a:lnTo>
                  <a:pt x="228028" y="3124"/>
                </a:lnTo>
                <a:close/>
              </a:path>
              <a:path w="685164" h="105410">
                <a:moveTo>
                  <a:pt x="229200" y="10388"/>
                </a:moveTo>
                <a:lnTo>
                  <a:pt x="211099" y="10388"/>
                </a:lnTo>
                <a:lnTo>
                  <a:pt x="227939" y="101041"/>
                </a:lnTo>
                <a:lnTo>
                  <a:pt x="252768" y="101041"/>
                </a:lnTo>
                <a:lnTo>
                  <a:pt x="256744" y="79654"/>
                </a:lnTo>
                <a:lnTo>
                  <a:pt x="240372" y="79654"/>
                </a:lnTo>
                <a:lnTo>
                  <a:pt x="229200" y="10388"/>
                </a:lnTo>
                <a:close/>
              </a:path>
              <a:path w="685164" h="105410">
                <a:moveTo>
                  <a:pt x="292783" y="10388"/>
                </a:moveTo>
                <a:lnTo>
                  <a:pt x="269621" y="10388"/>
                </a:lnTo>
                <a:lnTo>
                  <a:pt x="270281" y="101041"/>
                </a:lnTo>
                <a:lnTo>
                  <a:pt x="294817" y="101041"/>
                </a:lnTo>
                <a:lnTo>
                  <a:pt x="292783" y="10388"/>
                </a:lnTo>
                <a:close/>
              </a:path>
              <a:path w="685164" h="105410">
                <a:moveTo>
                  <a:pt x="292620" y="3124"/>
                </a:moveTo>
                <a:lnTo>
                  <a:pt x="252730" y="3124"/>
                </a:lnTo>
                <a:lnTo>
                  <a:pt x="240372" y="79654"/>
                </a:lnTo>
                <a:lnTo>
                  <a:pt x="256744" y="79654"/>
                </a:lnTo>
                <a:lnTo>
                  <a:pt x="269621" y="10388"/>
                </a:lnTo>
                <a:lnTo>
                  <a:pt x="292783" y="10388"/>
                </a:lnTo>
                <a:lnTo>
                  <a:pt x="292620" y="3124"/>
                </a:lnTo>
                <a:close/>
              </a:path>
              <a:path w="685164" h="105410">
                <a:moveTo>
                  <a:pt x="148348" y="3124"/>
                </a:moveTo>
                <a:lnTo>
                  <a:pt x="104825" y="3124"/>
                </a:lnTo>
                <a:lnTo>
                  <a:pt x="86690" y="101041"/>
                </a:lnTo>
                <a:lnTo>
                  <a:pt x="113144" y="101041"/>
                </a:lnTo>
                <a:lnTo>
                  <a:pt x="126809" y="10388"/>
                </a:lnTo>
                <a:lnTo>
                  <a:pt x="149689" y="10388"/>
                </a:lnTo>
                <a:lnTo>
                  <a:pt x="148348" y="3124"/>
                </a:lnTo>
                <a:close/>
              </a:path>
              <a:path w="685164" h="105410">
                <a:moveTo>
                  <a:pt x="149689" y="10388"/>
                </a:moveTo>
                <a:lnTo>
                  <a:pt x="126809" y="10388"/>
                </a:lnTo>
                <a:lnTo>
                  <a:pt x="140144" y="101041"/>
                </a:lnTo>
                <a:lnTo>
                  <a:pt x="166420" y="101041"/>
                </a:lnTo>
                <a:lnTo>
                  <a:pt x="149689" y="10388"/>
                </a:lnTo>
                <a:close/>
              </a:path>
              <a:path w="685164" h="105410">
                <a:moveTo>
                  <a:pt x="543750" y="3124"/>
                </a:moveTo>
                <a:lnTo>
                  <a:pt x="507415" y="3124"/>
                </a:lnTo>
                <a:lnTo>
                  <a:pt x="507415" y="100012"/>
                </a:lnTo>
                <a:lnTo>
                  <a:pt x="531444" y="100012"/>
                </a:lnTo>
                <a:lnTo>
                  <a:pt x="530047" y="18656"/>
                </a:lnTo>
                <a:lnTo>
                  <a:pt x="548292" y="18656"/>
                </a:lnTo>
                <a:lnTo>
                  <a:pt x="543750" y="3124"/>
                </a:lnTo>
                <a:close/>
              </a:path>
              <a:path w="685164" h="105410">
                <a:moveTo>
                  <a:pt x="548292" y="18656"/>
                </a:moveTo>
                <a:lnTo>
                  <a:pt x="530047" y="18656"/>
                </a:lnTo>
                <a:lnTo>
                  <a:pt x="554812" y="100012"/>
                </a:lnTo>
                <a:lnTo>
                  <a:pt x="589661" y="100012"/>
                </a:lnTo>
                <a:lnTo>
                  <a:pt x="589661" y="81953"/>
                </a:lnTo>
                <a:lnTo>
                  <a:pt x="566801" y="81953"/>
                </a:lnTo>
                <a:lnTo>
                  <a:pt x="548292" y="18656"/>
                </a:lnTo>
                <a:close/>
              </a:path>
              <a:path w="685164" h="105410">
                <a:moveTo>
                  <a:pt x="589661" y="3124"/>
                </a:moveTo>
                <a:lnTo>
                  <a:pt x="565467" y="3124"/>
                </a:lnTo>
                <a:lnTo>
                  <a:pt x="566801" y="81953"/>
                </a:lnTo>
                <a:lnTo>
                  <a:pt x="589661" y="81953"/>
                </a:lnTo>
                <a:lnTo>
                  <a:pt x="589661" y="3124"/>
                </a:lnTo>
                <a:close/>
              </a:path>
              <a:path w="685164" h="105410">
                <a:moveTo>
                  <a:pt x="344716" y="68745"/>
                </a:moveTo>
                <a:lnTo>
                  <a:pt x="318731" y="68745"/>
                </a:lnTo>
                <a:lnTo>
                  <a:pt x="318731" y="76212"/>
                </a:lnTo>
                <a:lnTo>
                  <a:pt x="321666" y="89751"/>
                </a:lnTo>
                <a:lnTo>
                  <a:pt x="329491" y="98423"/>
                </a:lnTo>
                <a:lnTo>
                  <a:pt x="340741" y="103035"/>
                </a:lnTo>
                <a:lnTo>
                  <a:pt x="353949" y="104393"/>
                </a:lnTo>
                <a:lnTo>
                  <a:pt x="366351" y="103206"/>
                </a:lnTo>
                <a:lnTo>
                  <a:pt x="376759" y="99379"/>
                </a:lnTo>
                <a:lnTo>
                  <a:pt x="384322" y="92515"/>
                </a:lnTo>
                <a:lnTo>
                  <a:pt x="386419" y="86931"/>
                </a:lnTo>
                <a:lnTo>
                  <a:pt x="348386" y="86931"/>
                </a:lnTo>
                <a:lnTo>
                  <a:pt x="344728" y="83426"/>
                </a:lnTo>
                <a:lnTo>
                  <a:pt x="344716" y="68745"/>
                </a:lnTo>
                <a:close/>
              </a:path>
              <a:path w="685164" h="105410">
                <a:moveTo>
                  <a:pt x="353758" y="558"/>
                </a:moveTo>
                <a:lnTo>
                  <a:pt x="319849" y="22110"/>
                </a:lnTo>
                <a:lnTo>
                  <a:pt x="318998" y="30264"/>
                </a:lnTo>
                <a:lnTo>
                  <a:pt x="320090" y="35166"/>
                </a:lnTo>
                <a:lnTo>
                  <a:pt x="327975" y="47698"/>
                </a:lnTo>
                <a:lnTo>
                  <a:pt x="341610" y="56915"/>
                </a:lnTo>
                <a:lnTo>
                  <a:pt x="355398" y="64769"/>
                </a:lnTo>
                <a:lnTo>
                  <a:pt x="363740" y="73215"/>
                </a:lnTo>
                <a:lnTo>
                  <a:pt x="364629" y="75590"/>
                </a:lnTo>
                <a:lnTo>
                  <a:pt x="364375" y="78612"/>
                </a:lnTo>
                <a:lnTo>
                  <a:pt x="363918" y="80390"/>
                </a:lnTo>
                <a:lnTo>
                  <a:pt x="363169" y="83654"/>
                </a:lnTo>
                <a:lnTo>
                  <a:pt x="360984" y="86931"/>
                </a:lnTo>
                <a:lnTo>
                  <a:pt x="386419" y="86931"/>
                </a:lnTo>
                <a:lnTo>
                  <a:pt x="388188" y="82219"/>
                </a:lnTo>
                <a:lnTo>
                  <a:pt x="389293" y="73850"/>
                </a:lnTo>
                <a:lnTo>
                  <a:pt x="388467" y="68402"/>
                </a:lnTo>
                <a:lnTo>
                  <a:pt x="388023" y="66344"/>
                </a:lnTo>
                <a:lnTo>
                  <a:pt x="379898" y="53473"/>
                </a:lnTo>
                <a:lnTo>
                  <a:pt x="365766" y="44105"/>
                </a:lnTo>
                <a:lnTo>
                  <a:pt x="351872" y="36421"/>
                </a:lnTo>
                <a:lnTo>
                  <a:pt x="344462" y="28600"/>
                </a:lnTo>
                <a:lnTo>
                  <a:pt x="344030" y="26669"/>
                </a:lnTo>
                <a:lnTo>
                  <a:pt x="344157" y="24612"/>
                </a:lnTo>
                <a:lnTo>
                  <a:pt x="345084" y="20408"/>
                </a:lnTo>
                <a:lnTo>
                  <a:pt x="347192" y="16992"/>
                </a:lnTo>
                <a:lnTo>
                  <a:pt x="384383" y="16992"/>
                </a:lnTo>
                <a:lnTo>
                  <a:pt x="383201" y="12254"/>
                </a:lnTo>
                <a:lnTo>
                  <a:pt x="375199" y="4852"/>
                </a:lnTo>
                <a:lnTo>
                  <a:pt x="364630" y="1406"/>
                </a:lnTo>
                <a:lnTo>
                  <a:pt x="353758" y="558"/>
                </a:lnTo>
                <a:close/>
              </a:path>
              <a:path w="685164" h="105410">
                <a:moveTo>
                  <a:pt x="384383" y="16992"/>
                </a:moveTo>
                <a:lnTo>
                  <a:pt x="358914" y="16992"/>
                </a:lnTo>
                <a:lnTo>
                  <a:pt x="362133" y="20408"/>
                </a:lnTo>
                <a:lnTo>
                  <a:pt x="362229" y="31788"/>
                </a:lnTo>
                <a:lnTo>
                  <a:pt x="386372" y="31788"/>
                </a:lnTo>
                <a:lnTo>
                  <a:pt x="386283" y="24612"/>
                </a:lnTo>
                <a:lnTo>
                  <a:pt x="384383" y="16992"/>
                </a:lnTo>
                <a:close/>
              </a:path>
              <a:path w="685164" h="105410">
                <a:moveTo>
                  <a:pt x="26276" y="68948"/>
                </a:moveTo>
                <a:lnTo>
                  <a:pt x="0" y="68948"/>
                </a:lnTo>
                <a:lnTo>
                  <a:pt x="0" y="76428"/>
                </a:lnTo>
                <a:lnTo>
                  <a:pt x="2974" y="90114"/>
                </a:lnTo>
                <a:lnTo>
                  <a:pt x="10898" y="98875"/>
                </a:lnTo>
                <a:lnTo>
                  <a:pt x="22272" y="103531"/>
                </a:lnTo>
                <a:lnTo>
                  <a:pt x="35598" y="104901"/>
                </a:lnTo>
                <a:lnTo>
                  <a:pt x="48132" y="103705"/>
                </a:lnTo>
                <a:lnTo>
                  <a:pt x="58637" y="99842"/>
                </a:lnTo>
                <a:lnTo>
                  <a:pt x="66268" y="92905"/>
                </a:lnTo>
                <a:lnTo>
                  <a:pt x="68382" y="87274"/>
                </a:lnTo>
                <a:lnTo>
                  <a:pt x="29972" y="87274"/>
                </a:lnTo>
                <a:lnTo>
                  <a:pt x="26314" y="83718"/>
                </a:lnTo>
                <a:lnTo>
                  <a:pt x="26276" y="68948"/>
                </a:lnTo>
                <a:close/>
              </a:path>
              <a:path w="685164" h="105410">
                <a:moveTo>
                  <a:pt x="35356" y="0"/>
                </a:moveTo>
                <a:lnTo>
                  <a:pt x="1155" y="21767"/>
                </a:lnTo>
                <a:lnTo>
                  <a:pt x="330" y="30010"/>
                </a:lnTo>
                <a:lnTo>
                  <a:pt x="1358" y="34963"/>
                </a:lnTo>
                <a:lnTo>
                  <a:pt x="9321" y="47637"/>
                </a:lnTo>
                <a:lnTo>
                  <a:pt x="23096" y="56954"/>
                </a:lnTo>
                <a:lnTo>
                  <a:pt x="37025" y="64893"/>
                </a:lnTo>
                <a:lnTo>
                  <a:pt x="45453" y="73431"/>
                </a:lnTo>
                <a:lnTo>
                  <a:pt x="46405" y="75793"/>
                </a:lnTo>
                <a:lnTo>
                  <a:pt x="46113" y="78816"/>
                </a:lnTo>
                <a:lnTo>
                  <a:pt x="44843" y="83959"/>
                </a:lnTo>
                <a:lnTo>
                  <a:pt x="42633" y="87274"/>
                </a:lnTo>
                <a:lnTo>
                  <a:pt x="68382" y="87274"/>
                </a:lnTo>
                <a:lnTo>
                  <a:pt x="70180" y="82486"/>
                </a:lnTo>
                <a:lnTo>
                  <a:pt x="71361" y="74040"/>
                </a:lnTo>
                <a:lnTo>
                  <a:pt x="70485" y="68541"/>
                </a:lnTo>
                <a:lnTo>
                  <a:pt x="70078" y="66459"/>
                </a:lnTo>
                <a:lnTo>
                  <a:pt x="61846" y="53449"/>
                </a:lnTo>
                <a:lnTo>
                  <a:pt x="47550" y="44003"/>
                </a:lnTo>
                <a:lnTo>
                  <a:pt x="33504" y="36260"/>
                </a:lnTo>
                <a:lnTo>
                  <a:pt x="26022" y="28359"/>
                </a:lnTo>
                <a:lnTo>
                  <a:pt x="25552" y="26390"/>
                </a:lnTo>
                <a:lnTo>
                  <a:pt x="25666" y="24307"/>
                </a:lnTo>
                <a:lnTo>
                  <a:pt x="25920" y="23215"/>
                </a:lnTo>
                <a:lnTo>
                  <a:pt x="26593" y="20104"/>
                </a:lnTo>
                <a:lnTo>
                  <a:pt x="28714" y="16624"/>
                </a:lnTo>
                <a:lnTo>
                  <a:pt x="66392" y="16624"/>
                </a:lnTo>
                <a:lnTo>
                  <a:pt x="65198" y="11851"/>
                </a:lnTo>
                <a:lnTo>
                  <a:pt x="57081" y="4359"/>
                </a:lnTo>
                <a:lnTo>
                  <a:pt x="46367" y="862"/>
                </a:lnTo>
                <a:lnTo>
                  <a:pt x="35356" y="0"/>
                </a:lnTo>
                <a:close/>
              </a:path>
              <a:path w="685164" h="105410">
                <a:moveTo>
                  <a:pt x="66392" y="16624"/>
                </a:moveTo>
                <a:lnTo>
                  <a:pt x="40614" y="16624"/>
                </a:lnTo>
                <a:lnTo>
                  <a:pt x="43920" y="20104"/>
                </a:lnTo>
                <a:lnTo>
                  <a:pt x="43992" y="31572"/>
                </a:lnTo>
                <a:lnTo>
                  <a:pt x="68414" y="31572"/>
                </a:lnTo>
                <a:lnTo>
                  <a:pt x="68316" y="24307"/>
                </a:lnTo>
                <a:lnTo>
                  <a:pt x="66392" y="16624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8580" y="5147995"/>
            <a:ext cx="1028841" cy="340296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506376" y="5808197"/>
            <a:ext cx="857250" cy="118110"/>
          </a:xfrm>
          <a:custGeom>
            <a:avLst/>
            <a:gdLst/>
            <a:ahLst/>
            <a:cxnLst/>
            <a:rect l="l" t="t" r="r" b="b"/>
            <a:pathLst>
              <a:path w="857250" h="118110">
                <a:moveTo>
                  <a:pt x="115112" y="0"/>
                </a:moveTo>
                <a:lnTo>
                  <a:pt x="70300" y="4630"/>
                </a:lnTo>
                <a:lnTo>
                  <a:pt x="33715" y="17257"/>
                </a:lnTo>
                <a:lnTo>
                  <a:pt x="9045" y="35999"/>
                </a:lnTo>
                <a:lnTo>
                  <a:pt x="0" y="58966"/>
                </a:lnTo>
                <a:lnTo>
                  <a:pt x="9048" y="81902"/>
                </a:lnTo>
                <a:lnTo>
                  <a:pt x="33733" y="100637"/>
                </a:lnTo>
                <a:lnTo>
                  <a:pt x="70305" y="113262"/>
                </a:lnTo>
                <a:lnTo>
                  <a:pt x="115112" y="117894"/>
                </a:lnTo>
                <a:lnTo>
                  <a:pt x="159960" y="113262"/>
                </a:lnTo>
                <a:lnTo>
                  <a:pt x="173766" y="108496"/>
                </a:lnTo>
                <a:lnTo>
                  <a:pt x="115125" y="108496"/>
                </a:lnTo>
                <a:lnTo>
                  <a:pt x="99499" y="107953"/>
                </a:lnTo>
                <a:lnTo>
                  <a:pt x="84583" y="106381"/>
                </a:lnTo>
                <a:lnTo>
                  <a:pt x="70546" y="103866"/>
                </a:lnTo>
                <a:lnTo>
                  <a:pt x="57556" y="100495"/>
                </a:lnTo>
                <a:lnTo>
                  <a:pt x="56921" y="100253"/>
                </a:lnTo>
                <a:lnTo>
                  <a:pt x="55384" y="99745"/>
                </a:lnTo>
                <a:lnTo>
                  <a:pt x="54609" y="99034"/>
                </a:lnTo>
                <a:lnTo>
                  <a:pt x="54609" y="97409"/>
                </a:lnTo>
                <a:lnTo>
                  <a:pt x="64689" y="89738"/>
                </a:lnTo>
                <a:lnTo>
                  <a:pt x="32829" y="89738"/>
                </a:lnTo>
                <a:lnTo>
                  <a:pt x="9436" y="58928"/>
                </a:lnTo>
                <a:lnTo>
                  <a:pt x="14100" y="44328"/>
                </a:lnTo>
                <a:lnTo>
                  <a:pt x="27201" y="31432"/>
                </a:lnTo>
                <a:lnTo>
                  <a:pt x="47285" y="20942"/>
                </a:lnTo>
                <a:lnTo>
                  <a:pt x="72936" y="13500"/>
                </a:lnTo>
                <a:lnTo>
                  <a:pt x="75336" y="13030"/>
                </a:lnTo>
                <a:lnTo>
                  <a:pt x="102663" y="13030"/>
                </a:lnTo>
                <a:lnTo>
                  <a:pt x="108902" y="9918"/>
                </a:lnTo>
                <a:lnTo>
                  <a:pt x="111759" y="9372"/>
                </a:lnTo>
                <a:lnTo>
                  <a:pt x="114287" y="9309"/>
                </a:lnTo>
                <a:lnTo>
                  <a:pt x="173484" y="9309"/>
                </a:lnTo>
                <a:lnTo>
                  <a:pt x="159912" y="4628"/>
                </a:lnTo>
                <a:lnTo>
                  <a:pt x="115112" y="0"/>
                </a:lnTo>
                <a:close/>
              </a:path>
              <a:path w="857250" h="118110">
                <a:moveTo>
                  <a:pt x="162558" y="88963"/>
                </a:moveTo>
                <a:lnTo>
                  <a:pt x="136804" y="88963"/>
                </a:lnTo>
                <a:lnTo>
                  <a:pt x="134861" y="93421"/>
                </a:lnTo>
                <a:lnTo>
                  <a:pt x="131571" y="102933"/>
                </a:lnTo>
                <a:lnTo>
                  <a:pt x="123977" y="106730"/>
                </a:lnTo>
                <a:lnTo>
                  <a:pt x="121564" y="107835"/>
                </a:lnTo>
                <a:lnTo>
                  <a:pt x="118948" y="108432"/>
                </a:lnTo>
                <a:lnTo>
                  <a:pt x="116293" y="108496"/>
                </a:lnTo>
                <a:lnTo>
                  <a:pt x="173766" y="108496"/>
                </a:lnTo>
                <a:lnTo>
                  <a:pt x="184360" y="104838"/>
                </a:lnTo>
                <a:lnTo>
                  <a:pt x="153314" y="104825"/>
                </a:lnTo>
                <a:lnTo>
                  <a:pt x="152780" y="104216"/>
                </a:lnTo>
                <a:lnTo>
                  <a:pt x="152399" y="103873"/>
                </a:lnTo>
                <a:lnTo>
                  <a:pt x="152298" y="103200"/>
                </a:lnTo>
                <a:lnTo>
                  <a:pt x="153060" y="101892"/>
                </a:lnTo>
                <a:lnTo>
                  <a:pt x="153390" y="101434"/>
                </a:lnTo>
                <a:lnTo>
                  <a:pt x="153771" y="101015"/>
                </a:lnTo>
                <a:lnTo>
                  <a:pt x="162558" y="88963"/>
                </a:lnTo>
                <a:close/>
              </a:path>
              <a:path w="857250" h="118110">
                <a:moveTo>
                  <a:pt x="210836" y="28130"/>
                </a:moveTo>
                <a:lnTo>
                  <a:pt x="197434" y="28130"/>
                </a:lnTo>
                <a:lnTo>
                  <a:pt x="198170" y="28257"/>
                </a:lnTo>
                <a:lnTo>
                  <a:pt x="199288" y="28956"/>
                </a:lnTo>
                <a:lnTo>
                  <a:pt x="208347" y="35560"/>
                </a:lnTo>
                <a:lnTo>
                  <a:pt x="215114" y="42838"/>
                </a:lnTo>
                <a:lnTo>
                  <a:pt x="219349" y="50671"/>
                </a:lnTo>
                <a:lnTo>
                  <a:pt x="220806" y="58966"/>
                </a:lnTo>
                <a:lnTo>
                  <a:pt x="216150" y="73530"/>
                </a:lnTo>
                <a:lnTo>
                  <a:pt x="203085" y="86402"/>
                </a:lnTo>
                <a:lnTo>
                  <a:pt x="183010" y="96900"/>
                </a:lnTo>
                <a:lnTo>
                  <a:pt x="157314" y="104368"/>
                </a:lnTo>
                <a:lnTo>
                  <a:pt x="154927" y="104838"/>
                </a:lnTo>
                <a:lnTo>
                  <a:pt x="184397" y="104825"/>
                </a:lnTo>
                <a:lnTo>
                  <a:pt x="196536" y="100631"/>
                </a:lnTo>
                <a:lnTo>
                  <a:pt x="221202" y="81902"/>
                </a:lnTo>
                <a:lnTo>
                  <a:pt x="230250" y="58966"/>
                </a:lnTo>
                <a:lnTo>
                  <a:pt x="221195" y="35999"/>
                </a:lnTo>
                <a:lnTo>
                  <a:pt x="210836" y="28130"/>
                </a:lnTo>
                <a:close/>
              </a:path>
              <a:path w="857250" h="118110">
                <a:moveTo>
                  <a:pt x="102663" y="13030"/>
                </a:moveTo>
                <a:lnTo>
                  <a:pt x="76923" y="13030"/>
                </a:lnTo>
                <a:lnTo>
                  <a:pt x="77508" y="13627"/>
                </a:lnTo>
                <a:lnTo>
                  <a:pt x="77755" y="13911"/>
                </a:lnTo>
                <a:lnTo>
                  <a:pt x="77830" y="14846"/>
                </a:lnTo>
                <a:lnTo>
                  <a:pt x="77203" y="15938"/>
                </a:lnTo>
                <a:lnTo>
                  <a:pt x="76860" y="16395"/>
                </a:lnTo>
                <a:lnTo>
                  <a:pt x="76479" y="16814"/>
                </a:lnTo>
                <a:lnTo>
                  <a:pt x="62219" y="36387"/>
                </a:lnTo>
                <a:lnTo>
                  <a:pt x="50365" y="56797"/>
                </a:lnTo>
                <a:lnTo>
                  <a:pt x="41496" y="74622"/>
                </a:lnTo>
                <a:lnTo>
                  <a:pt x="35915" y="87083"/>
                </a:lnTo>
                <a:lnTo>
                  <a:pt x="35610" y="87706"/>
                </a:lnTo>
                <a:lnTo>
                  <a:pt x="34874" y="89014"/>
                </a:lnTo>
                <a:lnTo>
                  <a:pt x="34328" y="89636"/>
                </a:lnTo>
                <a:lnTo>
                  <a:pt x="33350" y="89687"/>
                </a:lnTo>
                <a:lnTo>
                  <a:pt x="32829" y="89738"/>
                </a:lnTo>
                <a:lnTo>
                  <a:pt x="64689" y="89738"/>
                </a:lnTo>
                <a:lnTo>
                  <a:pt x="68427" y="87374"/>
                </a:lnTo>
                <a:lnTo>
                  <a:pt x="79235" y="81689"/>
                </a:lnTo>
                <a:lnTo>
                  <a:pt x="120713" y="66903"/>
                </a:lnTo>
                <a:lnTo>
                  <a:pt x="127299" y="66096"/>
                </a:lnTo>
                <a:lnTo>
                  <a:pt x="176954" y="66096"/>
                </a:lnTo>
                <a:lnTo>
                  <a:pt x="179887" y="61047"/>
                </a:lnTo>
                <a:lnTo>
                  <a:pt x="184547" y="51677"/>
                </a:lnTo>
                <a:lnTo>
                  <a:pt x="103296" y="51677"/>
                </a:lnTo>
                <a:lnTo>
                  <a:pt x="95350" y="50272"/>
                </a:lnTo>
                <a:lnTo>
                  <a:pt x="90649" y="43648"/>
                </a:lnTo>
                <a:lnTo>
                  <a:pt x="93789" y="28803"/>
                </a:lnTo>
                <a:lnTo>
                  <a:pt x="95719" y="24358"/>
                </a:lnTo>
                <a:lnTo>
                  <a:pt x="99021" y="14846"/>
                </a:lnTo>
                <a:lnTo>
                  <a:pt x="102663" y="13030"/>
                </a:lnTo>
                <a:close/>
              </a:path>
              <a:path w="857250" h="118110">
                <a:moveTo>
                  <a:pt x="176954" y="66096"/>
                </a:moveTo>
                <a:lnTo>
                  <a:pt x="127299" y="66096"/>
                </a:lnTo>
                <a:lnTo>
                  <a:pt x="135234" y="67505"/>
                </a:lnTo>
                <a:lnTo>
                  <a:pt x="139928" y="74131"/>
                </a:lnTo>
                <a:lnTo>
                  <a:pt x="136791" y="88976"/>
                </a:lnTo>
                <a:lnTo>
                  <a:pt x="162558" y="88963"/>
                </a:lnTo>
                <a:lnTo>
                  <a:pt x="168032" y="81454"/>
                </a:lnTo>
                <a:lnTo>
                  <a:pt x="176954" y="66096"/>
                </a:lnTo>
                <a:close/>
              </a:path>
              <a:path w="857250" h="118110">
                <a:moveTo>
                  <a:pt x="173484" y="9309"/>
                </a:moveTo>
                <a:lnTo>
                  <a:pt x="115430" y="9309"/>
                </a:lnTo>
                <a:lnTo>
                  <a:pt x="131073" y="9844"/>
                </a:lnTo>
                <a:lnTo>
                  <a:pt x="145991" y="11403"/>
                </a:lnTo>
                <a:lnTo>
                  <a:pt x="160030" y="13911"/>
                </a:lnTo>
                <a:lnTo>
                  <a:pt x="173037" y="17297"/>
                </a:lnTo>
                <a:lnTo>
                  <a:pt x="173545" y="17475"/>
                </a:lnTo>
                <a:lnTo>
                  <a:pt x="175183" y="18059"/>
                </a:lnTo>
                <a:lnTo>
                  <a:pt x="175958" y="18757"/>
                </a:lnTo>
                <a:lnTo>
                  <a:pt x="175958" y="20383"/>
                </a:lnTo>
                <a:lnTo>
                  <a:pt x="136969" y="42240"/>
                </a:lnTo>
                <a:lnTo>
                  <a:pt x="103296" y="51677"/>
                </a:lnTo>
                <a:lnTo>
                  <a:pt x="184547" y="51677"/>
                </a:lnTo>
                <a:lnTo>
                  <a:pt x="188749" y="43228"/>
                </a:lnTo>
                <a:lnTo>
                  <a:pt x="194030" y="31432"/>
                </a:lnTo>
                <a:lnTo>
                  <a:pt x="194386" y="30721"/>
                </a:lnTo>
                <a:lnTo>
                  <a:pt x="194703" y="30010"/>
                </a:lnTo>
                <a:lnTo>
                  <a:pt x="195387" y="28803"/>
                </a:lnTo>
                <a:lnTo>
                  <a:pt x="195910" y="28232"/>
                </a:lnTo>
                <a:lnTo>
                  <a:pt x="196900" y="28181"/>
                </a:lnTo>
                <a:lnTo>
                  <a:pt x="197434" y="28130"/>
                </a:lnTo>
                <a:lnTo>
                  <a:pt x="210836" y="28130"/>
                </a:lnTo>
                <a:lnTo>
                  <a:pt x="196513" y="17257"/>
                </a:lnTo>
                <a:lnTo>
                  <a:pt x="173484" y="9309"/>
                </a:lnTo>
                <a:close/>
              </a:path>
              <a:path w="857250" h="118110">
                <a:moveTo>
                  <a:pt x="857250" y="16637"/>
                </a:moveTo>
                <a:lnTo>
                  <a:pt x="837107" y="16637"/>
                </a:lnTo>
                <a:lnTo>
                  <a:pt x="837107" y="101269"/>
                </a:lnTo>
                <a:lnTo>
                  <a:pt x="857250" y="101269"/>
                </a:lnTo>
                <a:lnTo>
                  <a:pt x="857250" y="16637"/>
                </a:lnTo>
                <a:close/>
              </a:path>
              <a:path w="857250" h="118110">
                <a:moveTo>
                  <a:pt x="817511" y="16649"/>
                </a:moveTo>
                <a:lnTo>
                  <a:pt x="752716" y="16649"/>
                </a:lnTo>
                <a:lnTo>
                  <a:pt x="748449" y="18199"/>
                </a:lnTo>
                <a:lnTo>
                  <a:pt x="742264" y="24422"/>
                </a:lnTo>
                <a:lnTo>
                  <a:pt x="740727" y="28676"/>
                </a:lnTo>
                <a:lnTo>
                  <a:pt x="740727" y="101269"/>
                </a:lnTo>
                <a:lnTo>
                  <a:pt x="760806" y="101269"/>
                </a:lnTo>
                <a:lnTo>
                  <a:pt x="760806" y="75095"/>
                </a:lnTo>
                <a:lnTo>
                  <a:pt x="817511" y="75095"/>
                </a:lnTo>
                <a:lnTo>
                  <a:pt x="817511" y="56769"/>
                </a:lnTo>
                <a:lnTo>
                  <a:pt x="760806" y="56769"/>
                </a:lnTo>
                <a:lnTo>
                  <a:pt x="760806" y="37160"/>
                </a:lnTo>
                <a:lnTo>
                  <a:pt x="762419" y="34950"/>
                </a:lnTo>
                <a:lnTo>
                  <a:pt x="817511" y="34950"/>
                </a:lnTo>
                <a:lnTo>
                  <a:pt x="817511" y="16649"/>
                </a:lnTo>
                <a:close/>
              </a:path>
              <a:path w="857250" h="118110">
                <a:moveTo>
                  <a:pt x="817511" y="75095"/>
                </a:moveTo>
                <a:lnTo>
                  <a:pt x="797382" y="75095"/>
                </a:lnTo>
                <a:lnTo>
                  <a:pt x="797382" y="101269"/>
                </a:lnTo>
                <a:lnTo>
                  <a:pt x="817511" y="101269"/>
                </a:lnTo>
                <a:lnTo>
                  <a:pt x="817511" y="75095"/>
                </a:lnTo>
                <a:close/>
              </a:path>
              <a:path w="857250" h="118110">
                <a:moveTo>
                  <a:pt x="817511" y="34950"/>
                </a:moveTo>
                <a:lnTo>
                  <a:pt x="762419" y="34950"/>
                </a:lnTo>
                <a:lnTo>
                  <a:pt x="797382" y="34975"/>
                </a:lnTo>
                <a:lnTo>
                  <a:pt x="797382" y="56769"/>
                </a:lnTo>
                <a:lnTo>
                  <a:pt x="817511" y="56769"/>
                </a:lnTo>
                <a:lnTo>
                  <a:pt x="817511" y="34950"/>
                </a:lnTo>
                <a:close/>
              </a:path>
              <a:path w="857250" h="118110">
                <a:moveTo>
                  <a:pt x="710895" y="16649"/>
                </a:moveTo>
                <a:lnTo>
                  <a:pt x="646099" y="16649"/>
                </a:lnTo>
                <a:lnTo>
                  <a:pt x="646099" y="101269"/>
                </a:lnTo>
                <a:lnTo>
                  <a:pt x="710920" y="101269"/>
                </a:lnTo>
                <a:lnTo>
                  <a:pt x="715149" y="99695"/>
                </a:lnTo>
                <a:lnTo>
                  <a:pt x="718235" y="96596"/>
                </a:lnTo>
                <a:lnTo>
                  <a:pt x="721360" y="93497"/>
                </a:lnTo>
                <a:lnTo>
                  <a:pt x="722909" y="89242"/>
                </a:lnTo>
                <a:lnTo>
                  <a:pt x="722909" y="82918"/>
                </a:lnTo>
                <a:lnTo>
                  <a:pt x="666203" y="82918"/>
                </a:lnTo>
                <a:lnTo>
                  <a:pt x="666203" y="34975"/>
                </a:lnTo>
                <a:lnTo>
                  <a:pt x="722909" y="34975"/>
                </a:lnTo>
                <a:lnTo>
                  <a:pt x="722909" y="28651"/>
                </a:lnTo>
                <a:lnTo>
                  <a:pt x="721360" y="24384"/>
                </a:lnTo>
                <a:lnTo>
                  <a:pt x="718235" y="21297"/>
                </a:lnTo>
                <a:lnTo>
                  <a:pt x="715149" y="18199"/>
                </a:lnTo>
                <a:lnTo>
                  <a:pt x="710895" y="16649"/>
                </a:lnTo>
                <a:close/>
              </a:path>
              <a:path w="857250" h="118110">
                <a:moveTo>
                  <a:pt x="722909" y="34975"/>
                </a:moveTo>
                <a:lnTo>
                  <a:pt x="701001" y="34975"/>
                </a:lnTo>
                <a:lnTo>
                  <a:pt x="702767" y="36804"/>
                </a:lnTo>
                <a:lnTo>
                  <a:pt x="702868" y="80873"/>
                </a:lnTo>
                <a:lnTo>
                  <a:pt x="701027" y="82829"/>
                </a:lnTo>
                <a:lnTo>
                  <a:pt x="698627" y="82918"/>
                </a:lnTo>
                <a:lnTo>
                  <a:pt x="722909" y="82918"/>
                </a:lnTo>
                <a:lnTo>
                  <a:pt x="722909" y="34975"/>
                </a:lnTo>
                <a:close/>
              </a:path>
              <a:path w="857250" h="118110">
                <a:moveTo>
                  <a:pt x="615416" y="16649"/>
                </a:moveTo>
                <a:lnTo>
                  <a:pt x="550595" y="16649"/>
                </a:lnTo>
                <a:lnTo>
                  <a:pt x="550595" y="101269"/>
                </a:lnTo>
                <a:lnTo>
                  <a:pt x="570699" y="101269"/>
                </a:lnTo>
                <a:lnTo>
                  <a:pt x="570699" y="34950"/>
                </a:lnTo>
                <a:lnTo>
                  <a:pt x="627430" y="34950"/>
                </a:lnTo>
                <a:lnTo>
                  <a:pt x="627430" y="28651"/>
                </a:lnTo>
                <a:lnTo>
                  <a:pt x="625843" y="24384"/>
                </a:lnTo>
                <a:lnTo>
                  <a:pt x="622795" y="21297"/>
                </a:lnTo>
                <a:lnTo>
                  <a:pt x="619658" y="18199"/>
                </a:lnTo>
                <a:lnTo>
                  <a:pt x="615416" y="16649"/>
                </a:lnTo>
                <a:close/>
              </a:path>
              <a:path w="857250" h="118110">
                <a:moveTo>
                  <a:pt x="627430" y="34950"/>
                </a:moveTo>
                <a:lnTo>
                  <a:pt x="605650" y="34950"/>
                </a:lnTo>
                <a:lnTo>
                  <a:pt x="607288" y="36995"/>
                </a:lnTo>
                <a:lnTo>
                  <a:pt x="607288" y="101269"/>
                </a:lnTo>
                <a:lnTo>
                  <a:pt x="627430" y="101269"/>
                </a:lnTo>
                <a:lnTo>
                  <a:pt x="627430" y="34950"/>
                </a:lnTo>
                <a:close/>
              </a:path>
              <a:path w="857250" h="118110">
                <a:moveTo>
                  <a:pt x="475246" y="16662"/>
                </a:moveTo>
                <a:lnTo>
                  <a:pt x="455104" y="16662"/>
                </a:lnTo>
                <a:lnTo>
                  <a:pt x="455104" y="101295"/>
                </a:lnTo>
                <a:lnTo>
                  <a:pt x="519899" y="101295"/>
                </a:lnTo>
                <a:lnTo>
                  <a:pt x="524179" y="99707"/>
                </a:lnTo>
                <a:lnTo>
                  <a:pt x="527278" y="96621"/>
                </a:lnTo>
                <a:lnTo>
                  <a:pt x="530364" y="93510"/>
                </a:lnTo>
                <a:lnTo>
                  <a:pt x="531939" y="89268"/>
                </a:lnTo>
                <a:lnTo>
                  <a:pt x="531939" y="82918"/>
                </a:lnTo>
                <a:lnTo>
                  <a:pt x="475246" y="82918"/>
                </a:lnTo>
                <a:lnTo>
                  <a:pt x="475246" y="16662"/>
                </a:lnTo>
                <a:close/>
              </a:path>
              <a:path w="857250" h="118110">
                <a:moveTo>
                  <a:pt x="531939" y="16649"/>
                </a:moveTo>
                <a:lnTo>
                  <a:pt x="511797" y="16649"/>
                </a:lnTo>
                <a:lnTo>
                  <a:pt x="511797" y="81026"/>
                </a:lnTo>
                <a:lnTo>
                  <a:pt x="510031" y="82918"/>
                </a:lnTo>
                <a:lnTo>
                  <a:pt x="531939" y="82918"/>
                </a:lnTo>
                <a:lnTo>
                  <a:pt x="531939" y="16649"/>
                </a:lnTo>
                <a:close/>
              </a:path>
              <a:path w="857250" h="118110">
                <a:moveTo>
                  <a:pt x="381101" y="16649"/>
                </a:moveTo>
                <a:lnTo>
                  <a:pt x="357327" y="16649"/>
                </a:lnTo>
                <a:lnTo>
                  <a:pt x="392112" y="71958"/>
                </a:lnTo>
                <a:lnTo>
                  <a:pt x="392112" y="101269"/>
                </a:lnTo>
                <a:lnTo>
                  <a:pt x="412241" y="101269"/>
                </a:lnTo>
                <a:lnTo>
                  <a:pt x="412241" y="71958"/>
                </a:lnTo>
                <a:lnTo>
                  <a:pt x="425956" y="50152"/>
                </a:lnTo>
                <a:lnTo>
                  <a:pt x="402145" y="50152"/>
                </a:lnTo>
                <a:lnTo>
                  <a:pt x="381101" y="16649"/>
                </a:lnTo>
                <a:close/>
              </a:path>
              <a:path w="857250" h="118110">
                <a:moveTo>
                  <a:pt x="447027" y="16649"/>
                </a:moveTo>
                <a:lnTo>
                  <a:pt x="423227" y="16649"/>
                </a:lnTo>
                <a:lnTo>
                  <a:pt x="402145" y="50152"/>
                </a:lnTo>
                <a:lnTo>
                  <a:pt x="425956" y="50152"/>
                </a:lnTo>
                <a:lnTo>
                  <a:pt x="447027" y="16649"/>
                </a:lnTo>
                <a:close/>
              </a:path>
              <a:path w="857250" h="118110">
                <a:moveTo>
                  <a:pt x="292722" y="16662"/>
                </a:moveTo>
                <a:lnTo>
                  <a:pt x="272567" y="16662"/>
                </a:lnTo>
                <a:lnTo>
                  <a:pt x="272567" y="101295"/>
                </a:lnTo>
                <a:lnTo>
                  <a:pt x="292722" y="101295"/>
                </a:lnTo>
                <a:lnTo>
                  <a:pt x="292722" y="67246"/>
                </a:lnTo>
                <a:lnTo>
                  <a:pt x="349427" y="67246"/>
                </a:lnTo>
                <a:lnTo>
                  <a:pt x="349427" y="48895"/>
                </a:lnTo>
                <a:lnTo>
                  <a:pt x="292722" y="48895"/>
                </a:lnTo>
                <a:lnTo>
                  <a:pt x="292722" y="16662"/>
                </a:lnTo>
                <a:close/>
              </a:path>
              <a:path w="857250" h="118110">
                <a:moveTo>
                  <a:pt x="349427" y="67246"/>
                </a:moveTo>
                <a:lnTo>
                  <a:pt x="329260" y="67246"/>
                </a:lnTo>
                <a:lnTo>
                  <a:pt x="329260" y="101295"/>
                </a:lnTo>
                <a:lnTo>
                  <a:pt x="349427" y="101295"/>
                </a:lnTo>
                <a:lnTo>
                  <a:pt x="349427" y="67246"/>
                </a:lnTo>
                <a:close/>
              </a:path>
              <a:path w="857250" h="118110">
                <a:moveTo>
                  <a:pt x="349427" y="16649"/>
                </a:moveTo>
                <a:lnTo>
                  <a:pt x="329247" y="16649"/>
                </a:lnTo>
                <a:lnTo>
                  <a:pt x="329247" y="48895"/>
                </a:lnTo>
                <a:lnTo>
                  <a:pt x="349427" y="48895"/>
                </a:lnTo>
                <a:lnTo>
                  <a:pt x="349427" y="16649"/>
                </a:lnTo>
                <a:close/>
              </a:path>
            </a:pathLst>
          </a:custGeom>
          <a:solidFill>
            <a:srgbClr val="2D386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08239" y="5795124"/>
            <a:ext cx="1136721" cy="1440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596" y="1548002"/>
            <a:ext cx="10752455" cy="4628515"/>
          </a:xfrm>
          <a:custGeom>
            <a:avLst/>
            <a:gdLst/>
            <a:ahLst/>
            <a:cxnLst/>
            <a:rect l="l" t="t" r="r" b="b"/>
            <a:pathLst>
              <a:path w="10752455" h="4628515">
                <a:moveTo>
                  <a:pt x="10751997" y="0"/>
                </a:moveTo>
                <a:lnTo>
                  <a:pt x="0" y="0"/>
                </a:lnTo>
                <a:lnTo>
                  <a:pt x="0" y="4628083"/>
                </a:lnTo>
                <a:lnTo>
                  <a:pt x="10751997" y="4628083"/>
                </a:lnTo>
                <a:lnTo>
                  <a:pt x="10751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2597" y="1442211"/>
            <a:ext cx="5867996" cy="47338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39995" y="440999"/>
            <a:ext cx="812800" cy="182880"/>
            <a:chOff x="539995" y="440999"/>
            <a:chExt cx="812800" cy="182880"/>
          </a:xfrm>
        </p:grpSpPr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28000" y="440997"/>
            <a:ext cx="368935" cy="182880"/>
            <a:chOff x="1428000" y="440997"/>
            <a:chExt cx="368935" cy="1828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08596" y="972007"/>
            <a:ext cx="10752455" cy="648335"/>
          </a:xfrm>
          <a:prstGeom prst="rect">
            <a:avLst/>
          </a:prstGeom>
          <a:solidFill>
            <a:srgbClr val="0082A4"/>
          </a:solidFill>
        </p:spPr>
        <p:txBody>
          <a:bodyPr vert="horz" wrap="square" lIns="0" tIns="107315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845"/>
              </a:spcBef>
            </a:pPr>
            <a:r>
              <a:rPr spc="-55" dirty="0"/>
              <a:t>Co-</a:t>
            </a:r>
            <a:r>
              <a:rPr dirty="0"/>
              <a:t>Op</a:t>
            </a:r>
            <a:r>
              <a:rPr spc="-165" dirty="0"/>
              <a:t> </a:t>
            </a:r>
            <a:r>
              <a:rPr spc="-10" dirty="0"/>
              <a:t>Program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29900" y="2044045"/>
            <a:ext cx="4323080" cy="1397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6+2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Hands-On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Internship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89535" marR="5080" lvl="0" indent="-77470" defTabSz="914400" eaLnBrk="1" fontAlgn="auto" latinLnBrk="0" hangingPunct="1">
              <a:lnSpc>
                <a:spcPts val="1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8953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Third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fourth-year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undergraduates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undergo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up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six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months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practical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training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partner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companies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during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semester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99695" lvl="0" indent="-80010" defTabSz="91440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Preceding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their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work,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students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engage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two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months of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individual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research,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aligned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company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responsibilities,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designated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labs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faculty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guidance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comprehensive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understanding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before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training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9900" y="3847445"/>
            <a:ext cx="4114800" cy="15367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51460" lvl="0" indent="0" defTabSz="914400" eaLnBrk="1" fontAlgn="auto" latinLnBrk="0" hangingPunct="1">
              <a:lnSpc>
                <a:spcPts val="17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Externship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Program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for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Tech</a:t>
            </a:r>
            <a:r>
              <a:rPr kumimoji="0" sz="1500" b="0" i="0" u="none" strike="noStrike" kern="0" cap="none" spc="-5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500" b="0" i="0" u="none" strike="noStrike" kern="0" cap="none" spc="-10" normalizeH="0" baseline="0" noProof="0" dirty="0">
                <a:ln>
                  <a:noFill/>
                </a:ln>
                <a:solidFill>
                  <a:srgbClr val="0082A4"/>
                </a:solidFill>
                <a:effectLst/>
                <a:uLnTx/>
                <a:uFillTx/>
                <a:latin typeface="Arial Black"/>
                <a:cs typeface="Arial Black"/>
              </a:rPr>
              <a:t>Startup Entrepreneurs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92075" marR="53975" lvl="0" indent="-80010" defTabSz="91440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Eight-week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internship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designed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third-year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undergraduates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new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graduate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students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2075" marR="5080" lvl="0" indent="-80010" defTabSz="91440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9207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Focuses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connecting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students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technology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startups,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small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mid-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sized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companies, and accelerators in the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early-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stage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entrepreneurial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venture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ecosystem,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offering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hands-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experience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4223082-188D-B63C-CD5D-233739F17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54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4C6E0C9-E392-6F5E-3959-ACF497C28A84}"/>
              </a:ext>
            </a:extLst>
          </p:cNvPr>
          <p:cNvSpPr/>
          <p:nvPr/>
        </p:nvSpPr>
        <p:spPr>
          <a:xfrm>
            <a:off x="0" y="0"/>
            <a:ext cx="4527074" cy="6858000"/>
          </a:xfrm>
          <a:prstGeom prst="rect">
            <a:avLst/>
          </a:prstGeom>
          <a:solidFill>
            <a:srgbClr val="4672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D18B5A-89D1-9F05-8EC6-441819CE3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2755"/>
          <a:stretch/>
        </p:blipFill>
        <p:spPr>
          <a:xfrm>
            <a:off x="4527073" y="10"/>
            <a:ext cx="7664926" cy="6857990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46991271-4641-4617-E8D8-5487F88209C5}"/>
              </a:ext>
            </a:extLst>
          </p:cNvPr>
          <p:cNvSpPr txBox="1"/>
          <p:nvPr/>
        </p:nvSpPr>
        <p:spPr>
          <a:xfrm>
            <a:off x="309538" y="2827023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Research</a:t>
            </a:r>
          </a:p>
        </p:txBody>
      </p:sp>
      <p:sp>
        <p:nvSpPr>
          <p:cNvPr id="254" name="내용 개체 틀 2">
            <a:extLst>
              <a:ext uri="{FF2B5EF4-FFF2-40B4-BE49-F238E27FC236}">
                <a16:creationId xmlns:a16="http://schemas.microsoft.com/office/drawing/2014/main" id="{B3DEB7C8-40CD-8678-FF8D-885F9CD48F3D}"/>
              </a:ext>
            </a:extLst>
          </p:cNvPr>
          <p:cNvSpPr txBox="1">
            <a:spLocks/>
          </p:cNvSpPr>
          <p:nvPr/>
        </p:nvSpPr>
        <p:spPr>
          <a:xfrm>
            <a:off x="333375" y="3508727"/>
            <a:ext cx="3505200" cy="1196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Unraveling Creative Innovation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7D10B60-F369-526E-19FC-1EE03A66183B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FF03458B-FFB5-0EF0-0A79-3A2CB78B763E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8C33016-2456-EB13-D7E7-9A20601A7FEC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38B2CAA-CF6A-BDCA-DA16-5D36C8FFD2E2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2BC39485-E878-310D-739C-356CB897FB20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D2EE2D03-FD49-AB94-961A-E6EF00FADC5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80C3BA32-1E55-AE7E-942F-44B1DD489E08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50EECF53-5FFA-781B-0732-54C002012C58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A4C2A947-4A65-478E-34FA-1019B30D26AC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48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25469-E456-5315-1F5B-4D44AF1757F9}"/>
              </a:ext>
            </a:extLst>
          </p:cNvPr>
          <p:cNvSpPr txBox="1"/>
          <p:nvPr/>
        </p:nvSpPr>
        <p:spPr>
          <a:xfrm>
            <a:off x="662124" y="847203"/>
            <a:ext cx="10647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467249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Collaborative Research Ecosystem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51ADDD3-F0F9-71BE-61AF-E6EF80A6480E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7DE796A6-73B8-4D58-58FE-15839F7E4271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D08C0F70-45D8-E259-3A3B-2BF7B64CA3E2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A514CEDE-92A8-2DA8-BECA-DE19A889C303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5C2DFB9A-5BA9-4AEB-C3B2-1AAC12C3C4CC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1E56FE9-0C55-CA4C-201D-EEE4427F4BDF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39804DBE-ED70-C4C0-35DE-82B1B0EE5CCA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AA27FC3E-20BB-C2F7-7C6A-0ADFA20E2707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5CFCD02-A82E-F17A-C356-E988DE5F4D89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aphicFrame>
        <p:nvGraphicFramePr>
          <p:cNvPr id="5" name="다이어그램 4">
            <a:extLst>
              <a:ext uri="{FF2B5EF4-FFF2-40B4-BE49-F238E27FC236}">
                <a16:creationId xmlns:a16="http://schemas.microsoft.com/office/drawing/2014/main" id="{914BF719-F0FE-0D84-08CD-6F98D500B5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469878"/>
              </p:ext>
            </p:extLst>
          </p:nvPr>
        </p:nvGraphicFramePr>
        <p:xfrm>
          <a:off x="172278" y="1378226"/>
          <a:ext cx="12019722" cy="479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659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E7BEE89-82A5-819D-E7DC-CFCB95757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92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F3CB54D6-12A1-F11C-4496-16539882690E}"/>
              </a:ext>
            </a:extLst>
          </p:cNvPr>
          <p:cNvSpPr/>
          <p:nvPr/>
        </p:nvSpPr>
        <p:spPr>
          <a:xfrm>
            <a:off x="0" y="0"/>
            <a:ext cx="4527074" cy="6858000"/>
          </a:xfrm>
          <a:prstGeom prst="rect">
            <a:avLst/>
          </a:prstGeom>
          <a:solidFill>
            <a:srgbClr val="05C2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Picture 4" descr="One big red drawing pin in front of many smaller black drawing pins">
            <a:extLst>
              <a:ext uri="{FF2B5EF4-FFF2-40B4-BE49-F238E27FC236}">
                <a16:creationId xmlns:a16="http://schemas.microsoft.com/office/drawing/2014/main" id="{1B332A76-F0EB-2363-2688-ECBB77FEA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5" t="-1" r="6985" b="-1"/>
          <a:stretch/>
        </p:blipFill>
        <p:spPr>
          <a:xfrm>
            <a:off x="4527072" y="10"/>
            <a:ext cx="7664928" cy="6857990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46991271-4641-4617-E8D8-5487F88209C5}"/>
              </a:ext>
            </a:extLst>
          </p:cNvPr>
          <p:cNvSpPr txBox="1"/>
          <p:nvPr/>
        </p:nvSpPr>
        <p:spPr>
          <a:xfrm>
            <a:off x="309538" y="2827023"/>
            <a:ext cx="96000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Research </a:t>
            </a:r>
          </a:p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Highlight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F6099B9-944B-CB7A-6A8F-C289AEBE29D1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EE314C3F-77EB-165E-B741-DA8E4BAED80A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782F75D8-A7CA-C3F0-C51A-D2FC6FBD92DC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D2B17C5-6A2B-CC80-3101-7991D5A72E51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58E3A283-FE2C-AAEC-F78D-FA5BFACCD448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9869A60A-159D-52C4-16E1-331229655325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67331E9C-70ED-C52D-08FF-1B746988E011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2F22F81E-2C23-E6F9-7F5A-988F1B1851BD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F73C7EF8-5B78-0A70-6E10-944519DC7798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1617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2603" y="0"/>
              <a:ext cx="726058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160645" cy="6858000"/>
            </a:xfrm>
            <a:custGeom>
              <a:avLst/>
              <a:gdLst/>
              <a:ahLst/>
              <a:cxnLst/>
              <a:rect l="l" t="t" r="r" b="b"/>
              <a:pathLst>
                <a:path w="5160645" h="6858000">
                  <a:moveTo>
                    <a:pt x="516059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60594" y="6858000"/>
                  </a:lnTo>
                  <a:lnTo>
                    <a:pt x="5160594" y="0"/>
                  </a:lnTo>
                  <a:close/>
                </a:path>
              </a:pathLst>
            </a:custGeom>
            <a:solidFill>
              <a:srgbClr val="272729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7300" y="3720200"/>
            <a:ext cx="28600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1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System</a:t>
            </a:r>
            <a:r>
              <a:rPr kumimoji="0" sz="165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Semiconductor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Packaging</a:t>
            </a:r>
            <a:r>
              <a:rPr kumimoji="0" sz="165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Research</a:t>
            </a:r>
            <a:r>
              <a:rPr kumimoji="0" sz="1650" b="0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Lab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Professor</a:t>
            </a:r>
            <a:r>
              <a:rPr kumimoji="0" sz="165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Joungho</a:t>
            </a:r>
            <a:r>
              <a:rPr kumimoji="0" sz="165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Kim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7300" y="2005279"/>
            <a:ext cx="4390390" cy="1254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Transforming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Tomorrow: </a:t>
            </a:r>
            <a:r>
              <a:rPr dirty="0">
                <a:solidFill>
                  <a:srgbClr val="FFFFFF"/>
                </a:solidFill>
              </a:rPr>
              <a:t>AI+X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Semiconductor Innovation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39995" y="440997"/>
            <a:ext cx="1257300" cy="182880"/>
            <a:chOff x="539995" y="440997"/>
            <a:chExt cx="1257300" cy="182880"/>
          </a:xfrm>
        </p:grpSpPr>
        <p:sp>
          <p:nvSpPr>
            <p:cNvPr id="8" name="object 8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9461" y="0"/>
              <a:ext cx="719373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160645" cy="6858000"/>
            </a:xfrm>
            <a:custGeom>
              <a:avLst/>
              <a:gdLst/>
              <a:ahLst/>
              <a:cxnLst/>
              <a:rect l="l" t="t" r="r" b="b"/>
              <a:pathLst>
                <a:path w="5160645" h="6858000">
                  <a:moveTo>
                    <a:pt x="516059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60594" y="6858000"/>
                  </a:lnTo>
                  <a:lnTo>
                    <a:pt x="5160594" y="0"/>
                  </a:lnTo>
                  <a:close/>
                </a:path>
              </a:pathLst>
            </a:custGeom>
            <a:solidFill>
              <a:srgbClr val="4752A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27300" y="3720200"/>
            <a:ext cx="25869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1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Unmanned</a:t>
            </a:r>
            <a:r>
              <a:rPr kumimoji="0" sz="165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Systems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Research</a:t>
            </a:r>
            <a:r>
              <a:rPr kumimoji="0" sz="165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Group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Professor</a:t>
            </a:r>
            <a:r>
              <a:rPr kumimoji="0" sz="165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Hyunchul</a:t>
            </a:r>
            <a:r>
              <a:rPr kumimoji="0" sz="165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Shim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>
                <a:solidFill>
                  <a:srgbClr val="FFFFFF"/>
                </a:solidFill>
              </a:rPr>
              <a:t>Making</a:t>
            </a:r>
            <a:r>
              <a:rPr spc="-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Mark</a:t>
            </a:r>
          </a:p>
          <a:p>
            <a:pPr marL="12700" marR="5080">
              <a:lnSpc>
                <a:spcPct val="105400"/>
              </a:lnSpc>
            </a:pPr>
            <a:r>
              <a:rPr dirty="0">
                <a:solidFill>
                  <a:srgbClr val="FFFFFF"/>
                </a:solidFill>
              </a:rPr>
              <a:t>in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Self-</a:t>
            </a:r>
            <a:r>
              <a:rPr spc="-10" dirty="0">
                <a:solidFill>
                  <a:srgbClr val="FFFFFF"/>
                </a:solidFill>
              </a:rPr>
              <a:t>Driving </a:t>
            </a:r>
            <a:r>
              <a:rPr dirty="0">
                <a:solidFill>
                  <a:srgbClr val="FFFFFF"/>
                </a:solidFill>
              </a:rPr>
              <a:t>Technology</a:t>
            </a:r>
            <a:r>
              <a:rPr spc="-18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Industry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0599" y="0"/>
              <a:ext cx="7032593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160645" cy="6858000"/>
            </a:xfrm>
            <a:custGeom>
              <a:avLst/>
              <a:gdLst/>
              <a:ahLst/>
              <a:cxnLst/>
              <a:rect l="l" t="t" r="r" b="b"/>
              <a:pathLst>
                <a:path w="5160645" h="6858000">
                  <a:moveTo>
                    <a:pt x="516059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60594" y="6858000"/>
                  </a:lnTo>
                  <a:lnTo>
                    <a:pt x="5160594" y="0"/>
                  </a:lnTo>
                  <a:close/>
                </a:path>
              </a:pathLst>
            </a:custGeom>
            <a:solidFill>
              <a:srgbClr val="A98E9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27300" y="3720200"/>
            <a:ext cx="30537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1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Bio-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Integrated</a:t>
            </a:r>
            <a:r>
              <a:rPr kumimoji="0" sz="165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Electronics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and</a:t>
            </a:r>
            <a:r>
              <a:rPr kumimoji="0" sz="165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Systems</a:t>
            </a:r>
            <a:r>
              <a:rPr kumimoji="0" sz="165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Lab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Professor</a:t>
            </a:r>
            <a:r>
              <a:rPr kumimoji="0" sz="165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Jae-Woong</a:t>
            </a:r>
            <a:r>
              <a:rPr kumimoji="0" sz="165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Jeong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7300" y="2005279"/>
            <a:ext cx="4417060" cy="1254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Wirelessly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Rechargeable </a:t>
            </a:r>
            <a:r>
              <a:rPr dirty="0">
                <a:solidFill>
                  <a:srgbClr val="FFFFFF"/>
                </a:solidFill>
              </a:rPr>
              <a:t>Soft</a:t>
            </a:r>
            <a:r>
              <a:rPr spc="-1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Brain</a:t>
            </a:r>
            <a:r>
              <a:rPr spc="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Implant </a:t>
            </a:r>
            <a:r>
              <a:rPr dirty="0">
                <a:solidFill>
                  <a:srgbClr val="FFFFFF"/>
                </a:solidFill>
              </a:rPr>
              <a:t>Controls</a:t>
            </a:r>
            <a:r>
              <a:rPr spc="-4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Brain</a:t>
            </a:r>
            <a:r>
              <a:rPr spc="-4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Cells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3195" y="0"/>
              <a:ext cx="7199998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160645" cy="6858000"/>
            </a:xfrm>
            <a:custGeom>
              <a:avLst/>
              <a:gdLst/>
              <a:ahLst/>
              <a:cxnLst/>
              <a:rect l="l" t="t" r="r" b="b"/>
              <a:pathLst>
                <a:path w="5160645" h="6858000">
                  <a:moveTo>
                    <a:pt x="516059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60594" y="6858000"/>
                  </a:lnTo>
                  <a:lnTo>
                    <a:pt x="5160594" y="0"/>
                  </a:lnTo>
                  <a:close/>
                </a:path>
              </a:pathLst>
            </a:custGeom>
            <a:solidFill>
              <a:srgbClr val="07121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27300" y="4170201"/>
            <a:ext cx="32162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1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Advanced</a:t>
            </a:r>
            <a:r>
              <a:rPr kumimoji="0" sz="165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Display</a:t>
            </a:r>
            <a:r>
              <a:rPr kumimoji="0" sz="165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and</a:t>
            </a:r>
            <a:r>
              <a:rPr kumimoji="0" sz="165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Nano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Convergence</a:t>
            </a:r>
            <a:r>
              <a:rPr kumimoji="0" sz="1650" b="0" i="0" u="none" strike="noStrike" kern="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Lab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Professor</a:t>
            </a:r>
            <a:r>
              <a:rPr kumimoji="0" sz="165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Kyung</a:t>
            </a:r>
            <a:r>
              <a:rPr kumimoji="0" sz="165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Cheol</a:t>
            </a:r>
            <a:r>
              <a:rPr kumimoji="0" sz="1650" b="1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Choi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Washable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and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Flexible </a:t>
            </a:r>
            <a:r>
              <a:rPr dirty="0">
                <a:solidFill>
                  <a:srgbClr val="FFFFFF"/>
                </a:solidFill>
              </a:rPr>
              <a:t>Transparent</a:t>
            </a:r>
            <a:r>
              <a:rPr spc="-19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OLED </a:t>
            </a:r>
            <a:r>
              <a:rPr dirty="0">
                <a:solidFill>
                  <a:srgbClr val="FFFFFF"/>
                </a:solidFill>
              </a:rPr>
              <a:t>Utilizing</a:t>
            </a:r>
            <a:r>
              <a:rPr spc="-12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MXene Nanotechnology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995" y="440999"/>
            <a:ext cx="812800" cy="182880"/>
            <a:chOff x="539995" y="440999"/>
            <a:chExt cx="812800" cy="182880"/>
          </a:xfrm>
        </p:grpSpPr>
        <p:sp>
          <p:nvSpPr>
            <p:cNvPr id="3" name="object 3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201F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201F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28000" y="440997"/>
            <a:ext cx="368935" cy="182880"/>
            <a:chOff x="1428000" y="440997"/>
            <a:chExt cx="368935" cy="1828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27300" y="3720200"/>
            <a:ext cx="2319655" cy="6350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 Black"/>
                <a:cs typeface="Arial Black"/>
              </a:rPr>
              <a:t>Urban</a:t>
            </a:r>
            <a:r>
              <a:rPr kumimoji="0" sz="1650" b="0" i="0" u="none" strike="noStrike" kern="0" cap="none" spc="-95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 Black"/>
                <a:cs typeface="Arial Black"/>
              </a:rPr>
              <a:t>Robotics</a:t>
            </a:r>
            <a:r>
              <a:rPr kumimoji="0" sz="1650" b="0" i="0" u="none" strike="noStrike" kern="0" cap="none" spc="-95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25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 Black"/>
                <a:cs typeface="Arial Black"/>
              </a:rPr>
              <a:t>Lab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"/>
                <a:cs typeface="Arial"/>
              </a:rPr>
              <a:t>Professor</a:t>
            </a:r>
            <a:r>
              <a:rPr kumimoji="0" sz="1650" b="1" i="0" u="none" strike="noStrike" kern="0" cap="none" spc="-2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"/>
                <a:cs typeface="Arial"/>
              </a:rPr>
              <a:t>Hyun</a:t>
            </a:r>
            <a:r>
              <a:rPr kumimoji="0" sz="1650" b="1" i="0" u="none" strike="noStrike" kern="0" cap="none" spc="-2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-10" normalizeH="0" baseline="0" noProof="0" dirty="0">
                <a:ln>
                  <a:noFill/>
                </a:ln>
                <a:solidFill>
                  <a:srgbClr val="201F1C"/>
                </a:solidFill>
                <a:effectLst/>
                <a:uLnTx/>
                <a:uFillTx/>
                <a:latin typeface="Arial"/>
                <a:cs typeface="Arial"/>
              </a:rPr>
              <a:t>Myung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/>
              <a:t>DreamWaQer</a:t>
            </a:r>
            <a:r>
              <a:rPr spc="-110" dirty="0"/>
              <a:t> </a:t>
            </a:r>
            <a:r>
              <a:rPr spc="-50" dirty="0"/>
              <a:t>:</a:t>
            </a:r>
          </a:p>
          <a:p>
            <a:pPr marL="12700" marR="5080">
              <a:lnSpc>
                <a:spcPct val="105400"/>
              </a:lnSpc>
            </a:pPr>
            <a:r>
              <a:rPr dirty="0"/>
              <a:t>A</a:t>
            </a:r>
            <a:r>
              <a:rPr spc="-15" dirty="0"/>
              <a:t> </a:t>
            </a:r>
            <a:r>
              <a:rPr dirty="0"/>
              <a:t>Quadrupedal</a:t>
            </a:r>
            <a:r>
              <a:rPr spc="-15" dirty="0"/>
              <a:t> </a:t>
            </a:r>
            <a:r>
              <a:rPr spc="-20" dirty="0"/>
              <a:t>Robot </a:t>
            </a:r>
            <a:r>
              <a:rPr dirty="0"/>
              <a:t>for</a:t>
            </a:r>
            <a:r>
              <a:rPr spc="-25" dirty="0"/>
              <a:t> </a:t>
            </a:r>
            <a:r>
              <a:rPr dirty="0"/>
              <a:t>Dark</a:t>
            </a:r>
            <a:r>
              <a:rPr spc="-25" dirty="0"/>
              <a:t> </a:t>
            </a:r>
            <a:r>
              <a:rPr spc="-10" dirty="0"/>
              <a:t>Environments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1199" y="0"/>
            <a:ext cx="72719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0594" y="0"/>
              <a:ext cx="70325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5160645" cy="6858000"/>
            </a:xfrm>
            <a:custGeom>
              <a:avLst/>
              <a:gdLst/>
              <a:ahLst/>
              <a:cxnLst/>
              <a:rect l="l" t="t" r="r" b="b"/>
              <a:pathLst>
                <a:path w="5160645" h="6858000">
                  <a:moveTo>
                    <a:pt x="516059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160594" y="6858000"/>
                  </a:lnTo>
                  <a:lnTo>
                    <a:pt x="5160594" y="0"/>
                  </a:lnTo>
                  <a:close/>
                </a:path>
              </a:pathLst>
            </a:custGeom>
            <a:solidFill>
              <a:srgbClr val="201F1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27300" y="3720200"/>
            <a:ext cx="29121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212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Wearable</a:t>
            </a:r>
            <a:r>
              <a:rPr kumimoji="0" sz="16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and</a:t>
            </a:r>
            <a:r>
              <a:rPr kumimoji="0" sz="16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Interactive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Technology</a:t>
            </a:r>
            <a:r>
              <a:rPr kumimoji="0" sz="1650" b="0" i="0" u="none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6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cs typeface="Arial Black"/>
              </a:rPr>
              <a:t>Lab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Professor</a:t>
            </a:r>
            <a:r>
              <a:rPr kumimoji="0" sz="165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Ian</a:t>
            </a:r>
            <a:r>
              <a:rPr kumimoji="0" sz="165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Oakley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7300" y="2005279"/>
            <a:ext cx="4295775" cy="1254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5560">
              <a:lnSpc>
                <a:spcPct val="1054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Smart</a:t>
            </a:r>
            <a:r>
              <a:rPr spc="3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Glasses </a:t>
            </a:r>
            <a:r>
              <a:rPr dirty="0">
                <a:solidFill>
                  <a:srgbClr val="FFFFFF"/>
                </a:solidFill>
              </a:rPr>
              <a:t>Securing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Access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>
                <a:solidFill>
                  <a:srgbClr val="FFFFFF"/>
                </a:solidFill>
              </a:rPr>
              <a:t>in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Touchless</a:t>
            </a:r>
            <a:r>
              <a:rPr spc="-4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Interface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538585" cy="6858000"/>
            <a:chOff x="0" y="0"/>
            <a:chExt cx="1153858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622800" cy="6858000"/>
            </a:xfrm>
            <a:custGeom>
              <a:avLst/>
              <a:gdLst/>
              <a:ahLst/>
              <a:cxnLst/>
              <a:rect l="l" t="t" r="r" b="b"/>
              <a:pathLst>
                <a:path w="4622800" h="6858000">
                  <a:moveTo>
                    <a:pt x="462239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22393" y="6858000"/>
                  </a:lnTo>
                  <a:lnTo>
                    <a:pt x="4622393" y="0"/>
                  </a:lnTo>
                  <a:close/>
                </a:path>
              </a:pathLst>
            </a:custGeom>
            <a:solidFill>
              <a:srgbClr val="3C5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2393" y="1135214"/>
              <a:ext cx="6915607" cy="458757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07299" y="2193925"/>
            <a:ext cx="3353955" cy="708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" altLang="ko-Kore-KR"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Electrical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Engineering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2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striving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serve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lang="en" altLang="ko-Kore-KR"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cradle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innovative </a:t>
            </a:r>
          </a:p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lang="en" altLang="ko-Kore-KR"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better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serve</a:t>
            </a:r>
            <a:r>
              <a:rPr lang="en" altLang="ko-Kore-KR"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lang="en" altLang="ko-Kore-KR"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7299" y="1823228"/>
            <a:ext cx="89026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Vision</a:t>
            </a:r>
            <a:endParaRPr sz="2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9995" y="440997"/>
            <a:ext cx="1257300" cy="182880"/>
            <a:chOff x="539995" y="440997"/>
            <a:chExt cx="1257300" cy="182880"/>
          </a:xfrm>
        </p:grpSpPr>
        <p:sp>
          <p:nvSpPr>
            <p:cNvPr id="9" name="object 9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C09374C3-3591-5C05-D3DC-AD8DCD8C0FFB}"/>
              </a:ext>
            </a:extLst>
          </p:cNvPr>
          <p:cNvSpPr txBox="1"/>
          <p:nvPr/>
        </p:nvSpPr>
        <p:spPr>
          <a:xfrm>
            <a:off x="727392" y="3554362"/>
            <a:ext cx="3168015" cy="199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" sz="2000" spc="-10" dirty="0">
                <a:solidFill>
                  <a:srgbClr val="FFFFFF"/>
                </a:solidFill>
                <a:latin typeface="Arial Black"/>
                <a:cs typeface="Arial Black"/>
              </a:rPr>
              <a:t>Mission</a:t>
            </a:r>
            <a:endParaRPr lang="en" sz="2000" dirty="0">
              <a:latin typeface="Arial Black"/>
              <a:cs typeface="Arial Black"/>
            </a:endParaRPr>
          </a:p>
          <a:p>
            <a:pPr marL="12700" marR="5080">
              <a:lnSpc>
                <a:spcPct val="125000"/>
              </a:lnSpc>
              <a:spcBef>
                <a:spcPts val="590"/>
              </a:spcBef>
            </a:pP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" altLang="ko-Kore-KR"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Electrical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Engineering</a:t>
            </a:r>
            <a:r>
              <a:rPr lang="en" altLang="ko-Kore-KR"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2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br>
              <a:rPr lang="en" altLang="ko-Kore-KR" sz="1200" b="1" spc="-2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committed</a:t>
            </a:r>
            <a:r>
              <a:rPr lang="en" altLang="ko-Kore-KR"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lang="en" altLang="ko-Kore-KR"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advancing</a:t>
            </a:r>
            <a:r>
              <a:rPr lang="en" altLang="ko-Kore-KR"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lang="en" altLang="ko-Kore-KR" sz="1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innovations, </a:t>
            </a:r>
            <a:b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nurturing</a:t>
            </a:r>
            <a:r>
              <a:rPr lang="en" altLang="ko-Kore-KR"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lang="en" altLang="ko-Kore-KR" sz="1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thought</a:t>
            </a:r>
            <a:r>
              <a:rPr lang="en" altLang="ko-Kore-KR"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leaders</a:t>
            </a:r>
            <a:r>
              <a:rPr lang="en" altLang="ko-Kore-KR" sz="1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b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interdisciplinary</a:t>
            </a:r>
            <a:r>
              <a:rPr lang="en" altLang="ko-Kore-KR" sz="1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 multidisciplinary </a:t>
            </a:r>
            <a:b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education,</a:t>
            </a:r>
            <a:r>
              <a:rPr lang="en" altLang="ko-Kore-KR"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" altLang="ko-Kore-KR"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conducting</a:t>
            </a:r>
            <a:r>
              <a:rPr lang="en" altLang="ko-Kore-KR"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groundbreaking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crucial</a:t>
            </a:r>
            <a:r>
              <a:rPr lang="en" altLang="ko-Kore-KR"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" altLang="ko-Kore-KR"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making</a:t>
            </a:r>
            <a:r>
              <a:rPr lang="en" altLang="ko-Kore-KR"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" altLang="ko-Kore-KR"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significant </a:t>
            </a:r>
            <a:b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" altLang="ko-Kore-KR"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" altLang="ko-Kore-KR" sz="1200" b="1" spc="-10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lang="en" altLang="ko-Kore-KR"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4C6E0C9-E392-6F5E-3959-ACF497C28A84}"/>
              </a:ext>
            </a:extLst>
          </p:cNvPr>
          <p:cNvSpPr/>
          <p:nvPr/>
        </p:nvSpPr>
        <p:spPr>
          <a:xfrm>
            <a:off x="0" y="0"/>
            <a:ext cx="4527074" cy="6858000"/>
          </a:xfrm>
          <a:prstGeom prst="rect">
            <a:avLst/>
          </a:prstGeom>
          <a:solidFill>
            <a:srgbClr val="EA8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Picture 29" descr="A person holding a globe">
            <a:extLst>
              <a:ext uri="{FF2B5EF4-FFF2-40B4-BE49-F238E27FC236}">
                <a16:creationId xmlns:a16="http://schemas.microsoft.com/office/drawing/2014/main" id="{FCF0B6FF-7DF4-EAFB-3E8F-242404AB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7" r="25363" b="7272"/>
          <a:stretch/>
        </p:blipFill>
        <p:spPr>
          <a:xfrm>
            <a:off x="4525300" y="10"/>
            <a:ext cx="7666699" cy="6857990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46991271-4641-4617-E8D8-5487F88209C5}"/>
              </a:ext>
            </a:extLst>
          </p:cNvPr>
          <p:cNvSpPr txBox="1"/>
          <p:nvPr/>
        </p:nvSpPr>
        <p:spPr>
          <a:xfrm>
            <a:off x="309538" y="2827023"/>
            <a:ext cx="96000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Global </a:t>
            </a:r>
          </a:p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Partnership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1E39A82-ADA9-7262-73A9-55695E623451}"/>
              </a:ext>
            </a:extLst>
          </p:cNvPr>
          <p:cNvSpPr txBox="1">
            <a:spLocks/>
          </p:cNvSpPr>
          <p:nvPr/>
        </p:nvSpPr>
        <p:spPr>
          <a:xfrm>
            <a:off x="333375" y="4074784"/>
            <a:ext cx="3505200" cy="1196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Expanding Global Horizons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1871BB6D-D4F4-58BB-7A37-AAFEDA6787D9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9AD265C7-8033-148F-6D93-DAFE2C42E699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774F5FA-3DBB-7830-B86C-B1D72193DB67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79F9224F-9892-C60D-DFBA-84B0A4B24796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BE085D5D-6298-3FDE-B89A-CB639DE8A53B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8358562F-9C74-189A-FC57-2AFA5766B38D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ED401864-DD6E-E00A-56D6-0DC3D8AE1D11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CB38A80-F030-8FBC-859C-AA21D7D0C7F8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D3F59F3C-7464-579A-602E-A258DB26B47F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4044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48C8C696-34AB-F5A3-3755-1F64F6384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88" t="-138" b="1906"/>
          <a:stretch/>
        </p:blipFill>
        <p:spPr>
          <a:xfrm>
            <a:off x="5949594" y="1"/>
            <a:ext cx="6242405" cy="6857998"/>
          </a:xfrm>
          <a:prstGeom prst="rect">
            <a:avLst/>
          </a:prstGeom>
        </p:spPr>
      </p:pic>
      <p:sp>
        <p:nvSpPr>
          <p:cNvPr id="18" name="내용 개체 틀 2">
            <a:extLst>
              <a:ext uri="{FF2B5EF4-FFF2-40B4-BE49-F238E27FC236}">
                <a16:creationId xmlns:a16="http://schemas.microsoft.com/office/drawing/2014/main" id="{9FD35F41-0986-A788-240D-C0A0709DDF60}"/>
              </a:ext>
            </a:extLst>
          </p:cNvPr>
          <p:cNvSpPr txBox="1">
            <a:spLocks/>
          </p:cNvSpPr>
          <p:nvPr/>
        </p:nvSpPr>
        <p:spPr>
          <a:xfrm>
            <a:off x="323936" y="2958035"/>
            <a:ext cx="5286289" cy="336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330 Global Partners</a:t>
            </a:r>
          </a:p>
          <a:p>
            <a:pPr marL="285750" indent="-285750" algn="l" fontAlgn="base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International Dual Degree Programs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2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KAIST-Georgia Institute of Technology Dual BS 2+2 Program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KAIST-Technical University of Denmark MS 1+1 Program</a:t>
            </a:r>
            <a:endParaRPr lang="en-US" altLang="ko-KR" sz="1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에스코어 드림 7 ExtraBold" panose="020B0803030302020204" pitchFamily="34" charset="-127"/>
              <a:cs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8041F1-CC4F-A446-199E-FBB44E68D521}"/>
              </a:ext>
            </a:extLst>
          </p:cNvPr>
          <p:cNvSpPr txBox="1"/>
          <p:nvPr/>
        </p:nvSpPr>
        <p:spPr>
          <a:xfrm>
            <a:off x="283230" y="2252074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EA8F2E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Global Partnership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ED829DB1-7FA9-63D6-9E89-085285E0F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31" r="7990"/>
          <a:stretch/>
        </p:blipFill>
        <p:spPr>
          <a:xfrm>
            <a:off x="5947823" y="9"/>
            <a:ext cx="6244176" cy="688256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17010F3-3BE8-BC52-01CA-60B6C50ECF53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C4D079FB-87AE-F70B-8CA0-3B53299A80E8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52E590FC-1653-E007-0F67-90A7BCB54762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493F07ED-D78E-96F6-0E27-E2B06CF72D6A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673416F3-237B-0EFE-9445-037662C97542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5CDEA1F5-4616-CA06-E8D8-35A91994CDFE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5E00FB7B-108E-B580-B2C7-E9972E6706C9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3B8D7E76-D93B-7956-435A-669CADCE021C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C9840C6D-2532-DFA1-A90A-2F5048788B6A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65F03B46-862C-6EED-DEBB-48F9D2845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68" y="4646347"/>
            <a:ext cx="2032000" cy="2032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5AF3BFC-3B3C-7710-D29F-C982416E5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808" y="4562806"/>
            <a:ext cx="14351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9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내용 개체 틀 3">
            <a:extLst>
              <a:ext uri="{FF2B5EF4-FFF2-40B4-BE49-F238E27FC236}">
                <a16:creationId xmlns:a16="http://schemas.microsoft.com/office/drawing/2014/main" id="{EEBF43E2-19CF-6752-AD25-A8EC20793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018" r="1" b="49277"/>
          <a:stretch/>
        </p:blipFill>
        <p:spPr>
          <a:xfrm>
            <a:off x="5929322" y="0"/>
            <a:ext cx="6262678" cy="3370380"/>
          </a:xfrm>
          <a:prstGeom prst="rect">
            <a:avLst/>
          </a:prstGeom>
        </p:spPr>
      </p:pic>
      <p:pic>
        <p:nvPicPr>
          <p:cNvPr id="21" name="내용 개체 틀 3">
            <a:extLst>
              <a:ext uri="{FF2B5EF4-FFF2-40B4-BE49-F238E27FC236}">
                <a16:creationId xmlns:a16="http://schemas.microsoft.com/office/drawing/2014/main" id="{4616C9EE-8868-0940-14E2-099646697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" t="50852" r="4746" b="821"/>
          <a:stretch/>
        </p:blipFill>
        <p:spPr>
          <a:xfrm>
            <a:off x="5929321" y="3265714"/>
            <a:ext cx="6262677" cy="3592286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CFC4B87-E1DD-5FEA-5629-FFC05EA1D0CF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53254BBA-E8C9-D78D-CDDF-6716E54FC8B7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B72FBD46-6451-41CA-EB69-2AA6B05C195A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7FDCD3FC-0F45-E53D-3637-62755DE192E9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57D50B18-B491-9BF7-52C1-F706ACE3AE19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EC7EEDF3-07A5-1C62-B866-C9E803F326DE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F2FFECC4-96B6-9BB9-6035-6EA986FA1BE0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1BBAD4E4-4A69-06E5-9A5B-7042D9B2068A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338017EA-9D1F-9A63-E04C-DA743CE493A2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A436CA30-4D00-C818-A9B5-1048748B55DD}"/>
              </a:ext>
            </a:extLst>
          </p:cNvPr>
          <p:cNvSpPr txBox="1">
            <a:spLocks/>
          </p:cNvSpPr>
          <p:nvPr/>
        </p:nvSpPr>
        <p:spPr>
          <a:xfrm>
            <a:off x="323936" y="2958035"/>
            <a:ext cx="5286289" cy="336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Hosts undergraduates from partner universities exploring advanced  studies at KAIST 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BE7CE-FA6D-2828-EB9A-1A77D915E97E}"/>
              </a:ext>
            </a:extLst>
          </p:cNvPr>
          <p:cNvSpPr txBox="1"/>
          <p:nvPr/>
        </p:nvSpPr>
        <p:spPr>
          <a:xfrm>
            <a:off x="283230" y="2252074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EA8F2E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EE Visit Camp</a:t>
            </a:r>
          </a:p>
        </p:txBody>
      </p:sp>
    </p:spTree>
    <p:extLst>
      <p:ext uri="{BB962C8B-B14F-4D97-AF65-F5344CB8AC3E}">
        <p14:creationId xmlns:p14="http://schemas.microsoft.com/office/powerpoint/2010/main" val="1074133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>
            <a:extLst>
              <a:ext uri="{FF2B5EF4-FFF2-40B4-BE49-F238E27FC236}">
                <a16:creationId xmlns:a16="http://schemas.microsoft.com/office/drawing/2014/main" id="{39C1E31A-AE82-386C-53CB-2CCAEB7111DA}"/>
              </a:ext>
            </a:extLst>
          </p:cNvPr>
          <p:cNvGrpSpPr/>
          <p:nvPr/>
        </p:nvGrpSpPr>
        <p:grpSpPr>
          <a:xfrm>
            <a:off x="5947823" y="-1"/>
            <a:ext cx="6254499" cy="6882569"/>
            <a:chOff x="6896096" y="-1545737"/>
            <a:chExt cx="9994904" cy="8426117"/>
          </a:xfrm>
        </p:grpSpPr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5B97C0A4-ABEF-6445-05C3-782BFE42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29" r="639" b="349"/>
            <a:stretch/>
          </p:blipFill>
          <p:spPr>
            <a:xfrm>
              <a:off x="6896096" y="-1545737"/>
              <a:ext cx="9980613" cy="5064278"/>
            </a:xfrm>
            <a:prstGeom prst="rect">
              <a:avLst/>
            </a:prstGeom>
          </p:spPr>
        </p:pic>
        <p:pic>
          <p:nvPicPr>
            <p:cNvPr id="49" name="내용 개체 틀 6">
              <a:extLst>
                <a:ext uri="{FF2B5EF4-FFF2-40B4-BE49-F238E27FC236}">
                  <a16:creationId xmlns:a16="http://schemas.microsoft.com/office/drawing/2014/main" id="{7D79199C-6E14-DDCA-B0CE-E54214892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98" r="2698"/>
            <a:stretch/>
          </p:blipFill>
          <p:spPr>
            <a:xfrm>
              <a:off x="6896101" y="3518541"/>
              <a:ext cx="9994899" cy="3361839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F0789EB-E65B-BA18-8439-E66330D7692B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016FB093-9712-5F6B-BABB-92943FFE3F26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2485380-DD6D-7957-1A6C-2D14983E1C1B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9DD02CC4-2886-62A4-02D9-D7B1C15BC338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C4D586E0-6C8D-9855-1E6A-17BC5BD208E0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14F20D1-EBBE-6F9E-4B4F-EEB028181A7A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63136F4B-6E5C-0777-9B8D-8969D4E5BF02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01D5C134-04D1-2C03-6670-09D3ABA43CF0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1AF01A02-787E-E2A9-A9EE-56BBCFAB78A6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01DA24EB-DA33-DE8C-C0FB-DE91D192C51E}"/>
              </a:ext>
            </a:extLst>
          </p:cNvPr>
          <p:cNvSpPr txBox="1">
            <a:spLocks/>
          </p:cNvSpPr>
          <p:nvPr/>
        </p:nvSpPr>
        <p:spPr>
          <a:xfrm>
            <a:off x="323936" y="2958035"/>
            <a:ext cx="5286289" cy="336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Hosts esteemed professors from partner universities annually for research portfolio showcases to facilitate future collaborations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B07F9-7E9E-B9BC-E79A-B7C17BE55EE4}"/>
              </a:ext>
            </a:extLst>
          </p:cNvPr>
          <p:cNvSpPr txBox="1"/>
          <p:nvPr/>
        </p:nvSpPr>
        <p:spPr>
          <a:xfrm>
            <a:off x="283230" y="2252074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EA8F2E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KEEP-I</a:t>
            </a:r>
          </a:p>
        </p:txBody>
      </p:sp>
    </p:spTree>
    <p:extLst>
      <p:ext uri="{BB962C8B-B14F-4D97-AF65-F5344CB8AC3E}">
        <p14:creationId xmlns:p14="http://schemas.microsoft.com/office/powerpoint/2010/main" val="970815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>
            <a:extLst>
              <a:ext uri="{FF2B5EF4-FFF2-40B4-BE49-F238E27FC236}">
                <a16:creationId xmlns:a16="http://schemas.microsoft.com/office/drawing/2014/main" id="{FCF0B6FF-7DF4-EAFB-3E8F-242404AB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29776"/>
          <a:stretch/>
        </p:blipFill>
        <p:spPr>
          <a:xfrm>
            <a:off x="4982305" y="10"/>
            <a:ext cx="7209694" cy="685799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4C6E0C9-E392-6F5E-3959-ACF497C28A84}"/>
              </a:ext>
            </a:extLst>
          </p:cNvPr>
          <p:cNvSpPr/>
          <p:nvPr/>
        </p:nvSpPr>
        <p:spPr>
          <a:xfrm>
            <a:off x="-1" y="0"/>
            <a:ext cx="5179326" cy="6858000"/>
          </a:xfrm>
          <a:prstGeom prst="rect">
            <a:avLst/>
          </a:prstGeom>
          <a:solidFill>
            <a:srgbClr val="5B5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46991271-4641-4617-E8D8-5487F88209C5}"/>
              </a:ext>
            </a:extLst>
          </p:cNvPr>
          <p:cNvSpPr txBox="1"/>
          <p:nvPr/>
        </p:nvSpPr>
        <p:spPr>
          <a:xfrm>
            <a:off x="309538" y="2827023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Entrepreneurship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21E39A82-ADA9-7262-73A9-55695E623451}"/>
              </a:ext>
            </a:extLst>
          </p:cNvPr>
          <p:cNvSpPr txBox="1">
            <a:spLocks/>
          </p:cNvSpPr>
          <p:nvPr/>
        </p:nvSpPr>
        <p:spPr>
          <a:xfrm>
            <a:off x="333374" y="3503284"/>
            <a:ext cx="4191925" cy="1196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Innovators Network Around the Globe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7 ExtraBold" panose="020B0803030302020204" pitchFamily="34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322EADA-376C-B1BB-4AEE-23DC7F511712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19D6C7F6-AB18-4456-5DD4-F9D688D685F1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D5A04277-4A48-E4C7-913D-C43B7A65F2EA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23A94616-5FBC-01AD-AB87-5E91CA155153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84DC9D71-BBDF-34BB-7D10-9E9DB7FE3ADC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A7D15ACC-0F4C-D861-C60B-CC03BAC64F4E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8DF179DA-A699-7F88-2B96-11BF9F7C67D1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1EF37EBA-9B6C-6654-34B3-3F8B54F5A4D5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A5841B09-B845-19F9-772C-243799722BEB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706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FA091206-439F-4E46-9B51-A994C5511F5D}"/>
              </a:ext>
            </a:extLst>
          </p:cNvPr>
          <p:cNvSpPr/>
          <p:nvPr/>
        </p:nvSpPr>
        <p:spPr>
          <a:xfrm>
            <a:off x="1" y="3492214"/>
            <a:ext cx="12202322" cy="2933211"/>
          </a:xfrm>
          <a:prstGeom prst="rect">
            <a:avLst/>
          </a:prstGeom>
          <a:solidFill>
            <a:srgbClr val="5B5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25469-E456-5315-1F5B-4D44AF1757F9}"/>
              </a:ext>
            </a:extLst>
          </p:cNvPr>
          <p:cNvSpPr txBox="1"/>
          <p:nvPr/>
        </p:nvSpPr>
        <p:spPr>
          <a:xfrm>
            <a:off x="283230" y="1459635"/>
            <a:ext cx="6384270" cy="1231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5B5A9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Leadership in Key Technology Industry</a:t>
            </a:r>
          </a:p>
        </p:txBody>
      </p:sp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285836" y="3648553"/>
            <a:ext cx="7898044" cy="28702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Around 9% of Samsung Electronics executives, including former CEOs Oh-Hyun Kwon and Ki-Nam Kim, are KAIST alumni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15% of SK Hynix executives also hail from KAIST, predominantly from the School of EE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5 Medium" panose="020B0503030302020204" pitchFamily="34" charset="-127"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Academic Influence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Graduates hold tenure-track faculty positions at 68 Korean universities and seven overseas institutions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Technological Pioneering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Alumni are instrumental in spearheading cutting-edge technologies in globally recognized IT companies</a:t>
            </a:r>
          </a:p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7 ExtraBold" panose="020B0803030302020204" pitchFamily="34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68F8252-C688-97EC-FE43-AA58B00CE6E1}"/>
              </a:ext>
            </a:extLst>
          </p:cNvPr>
          <p:cNvGrpSpPr/>
          <p:nvPr/>
        </p:nvGrpSpPr>
        <p:grpSpPr>
          <a:xfrm>
            <a:off x="9353550" y="618609"/>
            <a:ext cx="2295714" cy="5806816"/>
            <a:chOff x="9216938" y="1016313"/>
            <a:chExt cx="2146576" cy="542958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016752F-F75E-0C5C-C136-FB153143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t="5978" b="28295"/>
            <a:stretch/>
          </p:blipFill>
          <p:spPr>
            <a:xfrm>
              <a:off x="9216938" y="1016313"/>
              <a:ext cx="2146576" cy="2724281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7DAB5B2-0689-884D-9AEA-90874CAA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0" b="3120"/>
            <a:stretch/>
          </p:blipFill>
          <p:spPr>
            <a:xfrm>
              <a:off x="9216938" y="3705193"/>
              <a:ext cx="2146576" cy="2740704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F3EAC88-44A2-DDEC-6FB6-038F17010899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3A613227-D91D-A54A-E188-182AC0A6165D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0A840409-99B4-88C2-5EB0-2FBBD3C136A3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9ADF8834-9E34-97C6-5328-13E1027E712C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F006C987-15A0-C3B8-2D48-95B57A9ECFE4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9F69747E-CEFA-F6A1-CB1A-68046462471D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97B0EC3B-604D-966F-7E4C-F2816F02B62C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E3C0AB9-9F89-C065-EB0C-3E33EB857F97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C607A197-1D4E-7569-CAA3-7CCC5556B5A9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1D27B43-097E-F718-9305-1009A54DC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87" y="2905328"/>
            <a:ext cx="2405140" cy="3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54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1889313-2444-B044-7CD0-AB77BFD9FB2A}"/>
              </a:ext>
            </a:extLst>
          </p:cNvPr>
          <p:cNvSpPr/>
          <p:nvPr/>
        </p:nvSpPr>
        <p:spPr>
          <a:xfrm>
            <a:off x="0" y="0"/>
            <a:ext cx="6018663" cy="6858000"/>
          </a:xfrm>
          <a:prstGeom prst="rect">
            <a:avLst/>
          </a:prstGeom>
          <a:solidFill>
            <a:srgbClr val="EA8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25469-E456-5315-1F5B-4D44AF1757F9}"/>
              </a:ext>
            </a:extLst>
          </p:cNvPr>
          <p:cNvSpPr txBox="1"/>
          <p:nvPr/>
        </p:nvSpPr>
        <p:spPr>
          <a:xfrm>
            <a:off x="321330" y="2699625"/>
            <a:ext cx="6384270" cy="205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SiFive</a:t>
            </a:r>
            <a:endParaRPr lang="en-US" altLang="ko-KR" sz="5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Yoon-Sop Lee (BS '01)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014180" cy="25586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Revolutionizing Chip Design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Based in Santa Clara, California, </a:t>
            </a:r>
            <a:r>
              <a:rPr lang="en-US" altLang="ko-KR" sz="1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SiFive</a:t>
            </a: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 pioneers chip designs using open architecture RISC-V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Aims to disrupt Arm </a:t>
            </a:r>
            <a:r>
              <a:rPr lang="en-US" altLang="ko-KR" sz="1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Ltd's</a:t>
            </a: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 dominance by supplying pivotal chip design components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Achieved a 2022 valuation of approximately 2.5 billion USD after a 175 million USD funding round</a:t>
            </a:r>
          </a:p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에스코어 드림 7 ExtraBold" panose="020B08030303020202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D38687A-B602-6EDB-77DB-920D464F6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r="3639"/>
          <a:stretch/>
        </p:blipFill>
        <p:spPr>
          <a:xfrm>
            <a:off x="6725233" y="1866445"/>
            <a:ext cx="1796709" cy="1921784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7CE8B8FA-0BC2-B5D8-EEDD-7C863D16A968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EEACE08-FE6E-8CD6-2677-659C89342164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E38FD05A-BD9F-3439-A5B8-A54CAF523F40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CEEA2078-9374-5985-B586-FE1057A33DF9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66B93C92-E473-1943-1475-0AB607F4506F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E456D2C4-350D-3E29-E72F-03D2C697E14E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43EA26BD-AF8C-0015-C0A3-88D566513CEF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AD4A9E37-6345-90E9-B8D5-0316F05CD198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BD45634C-C5B9-388C-3499-7253321327A0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3" name="object 7">
            <a:extLst>
              <a:ext uri="{FF2B5EF4-FFF2-40B4-BE49-F238E27FC236}">
                <a16:creationId xmlns:a16="http://schemas.microsoft.com/office/drawing/2014/main" id="{69E98BBF-9699-CDCB-39F6-2A944D34D7D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5233" y="911135"/>
            <a:ext cx="1312193" cy="4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05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A8FDDF1-7446-8189-6A8B-BB38F262E785}"/>
              </a:ext>
            </a:extLst>
          </p:cNvPr>
          <p:cNvSpPr/>
          <p:nvPr/>
        </p:nvSpPr>
        <p:spPr>
          <a:xfrm>
            <a:off x="0" y="0"/>
            <a:ext cx="6018663" cy="6858000"/>
          </a:xfrm>
          <a:prstGeom prst="rect">
            <a:avLst/>
          </a:prstGeom>
          <a:solidFill>
            <a:srgbClr val="EA8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014180" cy="2036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Pioneering AI Chip Design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 frontrunner challenging Nvidia in AI chip design and manufacturing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ATOM chip specialized for computer vision and chatbot AI, using about 20% of Nvidia's power for these tasks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Received over 76 million USD in investments within three years of establishment</a:t>
            </a:r>
          </a:p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C52B041-7BA6-57B9-4C05-D54A99941F94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FD08067E-55E8-B352-A7CB-CE9F5CACC51B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9CB03CFF-1982-C0A3-D2FA-4BCB52EF1737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950E7123-C43E-CD3A-A7D1-FFA525A11B61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73F984FB-D22A-D412-CDC0-86E904E9B2D7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D399F403-5A1A-3597-9A63-7C81C2AA619D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74571E03-5C30-30CF-7C73-07C505D2321D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1DC19C92-CD95-8CFA-AB64-B6C0BDE8D26C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1CF829DD-9F57-F650-7C6D-7C52947AD06A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77B7038-0161-8624-4258-DBBC11F644EC}"/>
              </a:ext>
            </a:extLst>
          </p:cNvPr>
          <p:cNvSpPr txBox="1"/>
          <p:nvPr/>
        </p:nvSpPr>
        <p:spPr>
          <a:xfrm>
            <a:off x="321330" y="2699625"/>
            <a:ext cx="6384270" cy="205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Rebellions Inc</a:t>
            </a: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Sunghyun</a:t>
            </a: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 Park (BS '02)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654A6E4-32C4-C2C8-FEB1-D9ED7AA1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50" y="800795"/>
            <a:ext cx="1456394" cy="444583"/>
          </a:xfrm>
          <a:prstGeom prst="rect">
            <a:avLst/>
          </a:prstGeom>
        </p:spPr>
      </p:pic>
      <p:pic>
        <p:nvPicPr>
          <p:cNvPr id="3" name="object 14">
            <a:extLst>
              <a:ext uri="{FF2B5EF4-FFF2-40B4-BE49-F238E27FC236}">
                <a16:creationId xmlns:a16="http://schemas.microsoft.com/office/drawing/2014/main" id="{DE5755DE-5C37-6B24-8A51-6D2C68426C8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3150" y="1485053"/>
            <a:ext cx="3848100" cy="230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4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D669F6BF-7A6D-F719-00B1-31DA98ECE4C3}"/>
              </a:ext>
            </a:extLst>
          </p:cNvPr>
          <p:cNvSpPr/>
          <p:nvPr/>
        </p:nvSpPr>
        <p:spPr>
          <a:xfrm>
            <a:off x="0" y="0"/>
            <a:ext cx="6018663" cy="6858000"/>
          </a:xfrm>
          <a:prstGeom prst="rect">
            <a:avLst/>
          </a:prstGeom>
          <a:solidFill>
            <a:srgbClr val="EA8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D52FF11-78D5-7282-D8B3-1E670635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33" y="1746664"/>
            <a:ext cx="1796709" cy="2040922"/>
          </a:xfrm>
          <a:prstGeom prst="rect">
            <a:avLst/>
          </a:prstGeom>
        </p:spPr>
      </p:pic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014180" cy="2036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Advancing Power ICs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Based in Silicon Valley, specializes in high-efficiency switched-capacitor power ICs for rapid wired and wireless device charging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Supported by prominent semiconductor investors like Walden Riverwood, Atlantic Bridge Ventures, and SK Hynix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Acquired by Cirrus Logic for 313 million USD in 2012</a:t>
            </a:r>
          </a:p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7B31E9B-020D-C33B-E7C8-F636B81A5D7E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0BC876E-95B9-5E0B-55B8-E3FC9C5E0BA1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8B2F2AFC-CD7B-F554-F9ED-E93968387487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352321F-F796-60E5-27A7-81CF423EAF7F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3407F3E8-A43F-9BDB-27CF-BD2662DFAFE3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C25B9-C044-FF6D-1449-F295EC0382EF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3EDD2FEF-778B-DD0A-EA41-D7B1AD8BDCE0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F23FAB5D-1322-CEFF-6BFF-623716E7D37B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787F272E-66F1-6726-B408-6270F6D4B0E0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817D69-371B-39A8-7C45-85293DF1813F}"/>
              </a:ext>
            </a:extLst>
          </p:cNvPr>
          <p:cNvSpPr txBox="1"/>
          <p:nvPr/>
        </p:nvSpPr>
        <p:spPr>
          <a:xfrm>
            <a:off x="321330" y="1948367"/>
            <a:ext cx="6384270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3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Lion Semiconductor</a:t>
            </a: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Won-Young Kim (BS ‘03)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pic>
        <p:nvPicPr>
          <p:cNvPr id="3" name="object 11">
            <a:extLst>
              <a:ext uri="{FF2B5EF4-FFF2-40B4-BE49-F238E27FC236}">
                <a16:creationId xmlns:a16="http://schemas.microsoft.com/office/drawing/2014/main" id="{75AE28E4-DCE0-9749-1514-BF58DFD01D4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00" y="922020"/>
            <a:ext cx="1443127" cy="4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80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2863A04-401E-4BEA-7663-5207D0572516}"/>
              </a:ext>
            </a:extLst>
          </p:cNvPr>
          <p:cNvSpPr/>
          <p:nvPr/>
        </p:nvSpPr>
        <p:spPr>
          <a:xfrm>
            <a:off x="0" y="10127"/>
            <a:ext cx="60186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1" name="그림 10" descr="의류, 인간의 얼굴, 사람, 벽이(가) 표시된 사진&#10;&#10;자동 생성된 설명">
            <a:extLst>
              <a:ext uri="{FF2B5EF4-FFF2-40B4-BE49-F238E27FC236}">
                <a16:creationId xmlns:a16="http://schemas.microsoft.com/office/drawing/2014/main" id="{D44391A9-C306-CC68-2004-4B05778E4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33" y="1746664"/>
            <a:ext cx="4012357" cy="2036271"/>
          </a:xfrm>
          <a:prstGeom prst="rect">
            <a:avLst/>
          </a:prstGeom>
        </p:spPr>
      </p:pic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384216" cy="2036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CXL Technology Advancement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3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Fabless semiconductor company focused on advancing Compute </a:t>
            </a:r>
            <a:r>
              <a:rPr lang="en-US" altLang="ko-KR" sz="13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eXpress</a:t>
            </a:r>
            <a:r>
              <a:rPr lang="en-US" altLang="ko-KR" sz="13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 Link (CXL) technology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3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Specializes in CXL Intellectual Property (IP) development, facilitating seamless connections among system devices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3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Enables dynamic memory utilization and cost-effective management in data centers, cloud, and high-performance computing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3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Secured $12.5 million in seed funding recently, solidifying its position as a semiconductor industry leader</a:t>
            </a:r>
          </a:p>
          <a:p>
            <a:pPr marL="171450" indent="-171450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EDE44B8-86DF-FE20-C129-E2503C4F18A3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35384ABF-80BA-5735-7F0F-7C6585D3EDAE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116BA299-D0C8-0C46-A023-4C46C2F4C63C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9173A14D-F89F-9F53-0BCB-6D923D99924C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D71C6E2C-A694-64E4-F6AF-AAA87B720D3C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95A374AB-AF79-BD03-3C67-EF6F9E130504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E45FF6F9-A63C-D5CE-597E-6DAD3BCDE3F1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20D2D2D0-EF33-10C3-A531-88F235819364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742D862-9EB0-80A9-C20C-0002CCCFC0E1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CFDF6E3-EBC1-59A0-45DA-9D37C333F25B}"/>
              </a:ext>
            </a:extLst>
          </p:cNvPr>
          <p:cNvSpPr txBox="1"/>
          <p:nvPr/>
        </p:nvSpPr>
        <p:spPr>
          <a:xfrm>
            <a:off x="321330" y="2699625"/>
            <a:ext cx="6384270" cy="205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Panmnesia</a:t>
            </a:r>
            <a:endParaRPr lang="en-US" altLang="ko-KR" sz="5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Professor </a:t>
            </a:r>
            <a:r>
              <a:rPr lang="en-US" altLang="ko-KR" sz="2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Myoungsoo</a:t>
            </a: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 Jung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1562EC1-D4FF-82D0-1A94-847968254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185" y="807895"/>
            <a:ext cx="2447975" cy="4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2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6" descr="불빛이 켜진 서버실 계기">
            <a:extLst>
              <a:ext uri="{FF2B5EF4-FFF2-40B4-BE49-F238E27FC236}">
                <a16:creationId xmlns:a16="http://schemas.microsoft.com/office/drawing/2014/main" id="{FA8809F0-327A-8FFA-5C8A-385D88952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4" r="1841" b="11470"/>
          <a:stretch/>
        </p:blipFill>
        <p:spPr>
          <a:xfrm>
            <a:off x="0" y="2632203"/>
            <a:ext cx="12192000" cy="3609975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D205DA52-35B3-B3CE-599B-A5E336D43A8E}"/>
              </a:ext>
            </a:extLst>
          </p:cNvPr>
          <p:cNvSpPr/>
          <p:nvPr/>
        </p:nvSpPr>
        <p:spPr>
          <a:xfrm>
            <a:off x="6629400" y="1593979"/>
            <a:ext cx="4972049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C4D70-1872-34BF-B93F-AE8979B9374E}"/>
              </a:ext>
            </a:extLst>
          </p:cNvPr>
          <p:cNvSpPr txBox="1"/>
          <p:nvPr/>
        </p:nvSpPr>
        <p:spPr>
          <a:xfrm>
            <a:off x="264180" y="1636253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Architect of Korea’s IT Dominance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3F93822-022F-9D03-3F3A-0683E513C503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2A3CDAE6-73AC-FA2B-0B67-D0486DDB31CA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16418DF8-4D19-939C-6425-F67AFCB7EC03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05FA029C-D62F-432A-B0D6-971124843A60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4D22C39-67D0-ECBB-24A3-3EA9CD9B40C1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574F4108-6C70-3AFC-B90C-E790AAC2CDC8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F31C74C5-D7B4-826B-7730-307176AE27D0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DAD8874C-BB87-3F53-33C6-72FFC2DF8153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8842441-09DB-5A6E-0DAB-692772312BE0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0" name="내용 개체 틀 2">
            <a:extLst>
              <a:ext uri="{FF2B5EF4-FFF2-40B4-BE49-F238E27FC236}">
                <a16:creationId xmlns:a16="http://schemas.microsoft.com/office/drawing/2014/main" id="{EB480413-8B40-9DFF-E18E-8BFBCF2D9812}"/>
              </a:ext>
            </a:extLst>
          </p:cNvPr>
          <p:cNvSpPr txBox="1">
            <a:spLocks/>
          </p:cNvSpPr>
          <p:nvPr/>
        </p:nvSpPr>
        <p:spPr>
          <a:xfrm>
            <a:off x="6870700" y="2585588"/>
            <a:ext cx="4515757" cy="336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  <a:cs typeface="Arial" panose="020B0604020202020204" pitchFamily="34" charset="0"/>
              </a:rPr>
              <a:t>Strategic Collaborations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Dynamic partnerships with government and industry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에스코어 드림 7 ExtraBold" panose="020B0803030302020204" pitchFamily="34" charset="-127"/>
              <a:cs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  <a:cs typeface="Arial" panose="020B0604020202020204" pitchFamily="34" charset="0"/>
              </a:rPr>
              <a:t>Research and Educational Innovation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Cutting-edge research and innovative educational initiatives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에스코어 드림 7 ExtraBold" panose="020B0803030302020204" pitchFamily="34" charset="-127"/>
              <a:cs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  <a:cs typeface="Arial" panose="020B0604020202020204" pitchFamily="34" charset="0"/>
              </a:rPr>
              <a:t>Historic Breakthroughs from KAIST EE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CDC (Charge Coupled Device) research leading to the creation of 64K DRAM by Samsung in 1975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Development of a 2-tesla MRI system in 1985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Creation of the 386 microprocessor and a supercomputer with 2.56 gigaflops in 1995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에스코어 드림 7 ExtraBold" panose="020B0803030302020204" pitchFamily="34" charset="-127"/>
              <a:cs typeface="Arial" panose="020B0604020202020204" pitchFamily="34" charset="0"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ko-KR" altLang="en-US" sz="16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에스코어 드림 7 ExtraBold" panose="020B08030303020202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31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6521D679-28E2-A984-A974-4F1FD15041D5}"/>
              </a:ext>
            </a:extLst>
          </p:cNvPr>
          <p:cNvSpPr/>
          <p:nvPr/>
        </p:nvSpPr>
        <p:spPr>
          <a:xfrm>
            <a:off x="0" y="10127"/>
            <a:ext cx="60186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00515F-92F7-2488-7896-C751442AE735}"/>
              </a:ext>
            </a:extLst>
          </p:cNvPr>
          <p:cNvSpPr txBox="1"/>
          <p:nvPr/>
        </p:nvSpPr>
        <p:spPr>
          <a:xfrm>
            <a:off x="321330" y="2013825"/>
            <a:ext cx="6384270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Qunova</a:t>
            </a:r>
            <a:r>
              <a:rPr lang="en-US" altLang="ko-KR" sz="5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 Computing</a:t>
            </a: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Professor June-Koo Kevin Rhee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6A5A4F8-DC8F-57FB-9CAF-228A5FF9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33" y="1746664"/>
            <a:ext cx="4012357" cy="2036271"/>
          </a:xfrm>
          <a:prstGeom prst="rect">
            <a:avLst/>
          </a:prstGeom>
        </p:spPr>
      </p:pic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014180" cy="2036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Quantum Innovation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Pioneering Korea's foray into quantum computing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Focuses on quantum simulations and AI to revolutionize medication and materials research</a:t>
            </a:r>
          </a:p>
          <a:p>
            <a:pPr marL="93663" indent="-93663" algn="l" fontAlgn="base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Aims to provide sustainable solutions addressing global challenges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CA99663-3920-5B7D-C0A9-526833D224E8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11B7FBB5-39B3-EC37-33B9-F48BE44DF4BE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930E9FDB-A029-1874-8E62-CB76A55B9FED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6F48A7F5-B53A-5209-35C2-FEB3C4FA6E58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C99C5BB6-32D0-1884-F967-83962BD320EB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19277A68-E09E-0A06-CFE4-9C6463B3808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0790F81C-566B-AF5D-53DA-976FFE9AF98E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4331CC58-6E0D-4239-15AC-92288F7D7BAC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3362FE0C-ACBD-7F32-6F1E-0C770F237CC2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A1C5C1F7-0277-7BF5-727F-68E954795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7" b="25415"/>
          <a:stretch/>
        </p:blipFill>
        <p:spPr>
          <a:xfrm>
            <a:off x="6555913" y="649800"/>
            <a:ext cx="1828804" cy="85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28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860CC6D-C1B3-91D2-BAFF-8AEA1871159F}"/>
              </a:ext>
            </a:extLst>
          </p:cNvPr>
          <p:cNvSpPr/>
          <p:nvPr/>
        </p:nvSpPr>
        <p:spPr>
          <a:xfrm>
            <a:off x="0" y="10127"/>
            <a:ext cx="60186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7CD2EF3-9E3B-2463-685E-B5FA6214C05A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A09FDC5E-7C77-65E0-3F3B-3EA7184C06C9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D9EE2F5F-BDD8-F3F7-FBDB-A2DDBB09A295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D7F054EE-A011-800E-BA54-4FC1B59C72F2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DDA3E205-68BE-CBD9-E55D-11148764DC27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B21E8421-5392-A2C6-BCAE-AEE84866832D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0F476A67-2578-D4AE-F74C-778E92DA96AA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EBC81A62-3DB8-0B5C-AC62-57AC7D2B5513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20BD1A2C-822D-D101-A94C-BF6C732618BA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7589BAF4-41FD-320D-311E-6DE492846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233" y="1763045"/>
            <a:ext cx="4032221" cy="2003509"/>
          </a:xfrm>
          <a:prstGeom prst="rect">
            <a:avLst/>
          </a:prstGeom>
        </p:spPr>
      </p:pic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324260" cy="2036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Advancing Generative AI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Develops a novel semiconductor infrastructure, enhancing generative AI accessibility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Designs processors and servers surpassing current GPU solutions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Innovations include the Latency Processing Unit (LPU), the first AI processor for generative AI, and the appliance server Orion.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Strategic partnerships with tech leaders in data centers, mobile, and edge computing, offering semiconductor IPs and low-power solutions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24422A-4FDE-D64A-0E07-F2F5D52F0F53}"/>
              </a:ext>
            </a:extLst>
          </p:cNvPr>
          <p:cNvSpPr txBox="1"/>
          <p:nvPr/>
        </p:nvSpPr>
        <p:spPr>
          <a:xfrm>
            <a:off x="321330" y="2699625"/>
            <a:ext cx="6384270" cy="205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HyperAccel</a:t>
            </a:r>
            <a:r>
              <a:rPr lang="en-US" altLang="ko-KR" sz="5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 </a:t>
            </a: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Professor Joo-Young Kim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B96FD6BC-3D25-B5F1-E80B-7D1A0FB84E4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5233" y="739140"/>
            <a:ext cx="1318537" cy="6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75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922D66B2-7852-F6A8-6323-F442B9E51081}"/>
              </a:ext>
            </a:extLst>
          </p:cNvPr>
          <p:cNvSpPr/>
          <p:nvPr/>
        </p:nvSpPr>
        <p:spPr>
          <a:xfrm>
            <a:off x="0" y="10127"/>
            <a:ext cx="60186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F269478-B00E-0033-E2D3-217B54B6E4C5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13550F07-A138-8CCD-8821-E5705A4AB28E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42">
              <a:extLst>
                <a:ext uri="{FF2B5EF4-FFF2-40B4-BE49-F238E27FC236}">
                  <a16:creationId xmlns:a16="http://schemas.microsoft.com/office/drawing/2014/main" id="{8F19F450-664E-E2D9-A230-B9AD38B43A65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66226FEE-12F4-A796-4533-2E02892BD02C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F79D38CD-2A4D-10B1-DFAE-D2506A6DAC2D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616CB193-390C-DDA7-DC02-50E238C1744F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8ED9871C-BBD4-CB01-F3AB-9A3855A8AD22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A82C5186-50E3-286A-756E-735377F68DA4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4BBFF768-6E97-6EBE-9862-AC4EE04852C9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328C9FE-DE7D-8455-F370-E50CF108236C}"/>
              </a:ext>
            </a:extLst>
          </p:cNvPr>
          <p:cNvSpPr txBox="1"/>
          <p:nvPr/>
        </p:nvSpPr>
        <p:spPr>
          <a:xfrm>
            <a:off x="321330" y="2699625"/>
            <a:ext cx="6384270" cy="205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5400" spc="-5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MilliTrack</a:t>
            </a:r>
            <a:r>
              <a:rPr lang="en-US" altLang="ko-KR" sz="5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  </a:t>
            </a:r>
          </a:p>
          <a:p>
            <a:pPr fontAlgn="base">
              <a:lnSpc>
                <a:spcPct val="90000"/>
              </a:lnSpc>
            </a:pPr>
            <a:br>
              <a:rPr lang="en-US" altLang="ko-KR" sz="4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Professor Song Min Kim</a:t>
            </a:r>
            <a:br>
              <a:rPr lang="en-US" altLang="ko-KR" sz="2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</a:br>
            <a:endParaRPr lang="en-US" altLang="ko-KR" sz="24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bg1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sp>
        <p:nvSpPr>
          <p:cNvPr id="51" name="내용 개체 틀 2">
            <a:extLst>
              <a:ext uri="{FF2B5EF4-FFF2-40B4-BE49-F238E27FC236}">
                <a16:creationId xmlns:a16="http://schemas.microsoft.com/office/drawing/2014/main" id="{20487DDA-681E-EBED-F5EC-B4F165D50AB5}"/>
              </a:ext>
            </a:extLst>
          </p:cNvPr>
          <p:cNvSpPr txBox="1">
            <a:spLocks/>
          </p:cNvSpPr>
          <p:nvPr/>
        </p:nvSpPr>
        <p:spPr>
          <a:xfrm>
            <a:off x="6629985" y="3969182"/>
            <a:ext cx="5324260" cy="2036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20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Precision RTLS Innovation 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Elevates indoor Real-Time Location Systems (RTLS) with unprecedented precision and range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Introduces the world's first RF tag with 0.3mm accuracy, 150-meter range, and concurrent positioning of over a thousand tags in real-time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Utilizes millimeter-wave spectrum, ensuring a compact form factor, 40-year battery life, and cost-effective deployment</a:t>
            </a:r>
          </a:p>
          <a:p>
            <a:pPr marL="93663" indent="-93663" algn="l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Revolutionizes high-precision robot control, immersive realities, and comprehensive monitoring in smart factories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8B32E67-AF05-ACEA-314D-4107E6C85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234" y="1760557"/>
            <a:ext cx="1666292" cy="201182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04A27B4-468C-C542-7AFC-C107444B4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81" y="1112293"/>
            <a:ext cx="1289394" cy="2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62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object 2">
            <a:extLst>
              <a:ext uri="{FF2B5EF4-FFF2-40B4-BE49-F238E27FC236}">
                <a16:creationId xmlns:a16="http://schemas.microsoft.com/office/drawing/2014/main" id="{4EA10D1B-A7A3-67AF-E408-D179BCDA1BA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4400530" h="10440035">
                <a:moveTo>
                  <a:pt x="14399997" y="0"/>
                </a:moveTo>
                <a:lnTo>
                  <a:pt x="7199998" y="0"/>
                </a:lnTo>
                <a:lnTo>
                  <a:pt x="0" y="0"/>
                </a:lnTo>
                <a:lnTo>
                  <a:pt x="0" y="10439997"/>
                </a:lnTo>
                <a:lnTo>
                  <a:pt x="7199998" y="10439997"/>
                </a:lnTo>
                <a:lnTo>
                  <a:pt x="14399997" y="10439997"/>
                </a:lnTo>
                <a:lnTo>
                  <a:pt x="14399997" y="0"/>
                </a:lnTo>
                <a:close/>
              </a:path>
            </a:pathLst>
          </a:custGeom>
          <a:solidFill>
            <a:srgbClr val="E1F4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325469-E456-5315-1F5B-4D44AF1757F9}"/>
              </a:ext>
            </a:extLst>
          </p:cNvPr>
          <p:cNvSpPr txBox="1"/>
          <p:nvPr/>
        </p:nvSpPr>
        <p:spPr>
          <a:xfrm>
            <a:off x="321329" y="931150"/>
            <a:ext cx="112383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240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EE Trailblazers: Driving Korea’s Technology Forward</a:t>
            </a:r>
            <a:endParaRPr lang="en-US" altLang="ko-KR" sz="320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rgbClr val="01438F"/>
              </a:solidFill>
              <a:latin typeface="Arial Black" panose="020B0A04020102020204" pitchFamily="34" charset="0"/>
              <a:ea typeface="에스코어 드림 9 Black" panose="020B0A03030302020204" pitchFamily="34" charset="-127"/>
              <a:sym typeface="Century Gothic"/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5F1AF8B1-21BC-64C8-9F43-AC0AF2AECAB6}"/>
              </a:ext>
            </a:extLst>
          </p:cNvPr>
          <p:cNvGrpSpPr/>
          <p:nvPr/>
        </p:nvGrpSpPr>
        <p:grpSpPr>
          <a:xfrm>
            <a:off x="530787" y="1598741"/>
            <a:ext cx="1420784" cy="3015169"/>
            <a:chOff x="572911" y="2157890"/>
            <a:chExt cx="1148588" cy="3510169"/>
          </a:xfrm>
        </p:grpSpPr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98EE6945-5DFF-3BB9-DA9E-BC6067F340A2}"/>
                </a:ext>
              </a:extLst>
            </p:cNvPr>
            <p:cNvSpPr txBox="1"/>
            <p:nvPr/>
          </p:nvSpPr>
          <p:spPr>
            <a:xfrm>
              <a:off x="572912" y="2157890"/>
              <a:ext cx="1148587" cy="7900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atinLnBrk="0">
                <a:lnSpc>
                  <a:spcPct val="110000"/>
                </a:lnSpc>
                <a:spcBef>
                  <a:spcPts val="100"/>
                </a:spcBef>
              </a:pPr>
              <a:r>
                <a:rPr sz="11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9 Black" panose="020B0A03030302020204" pitchFamily="34" charset="-127"/>
                </a:rPr>
                <a:t>1975</a:t>
              </a:r>
            </a:p>
            <a:p>
              <a:pPr marL="12700" latinLnBrk="0">
                <a:lnSpc>
                  <a:spcPct val="110000"/>
                </a:lnSpc>
              </a:pPr>
              <a:r>
                <a:rPr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Pioneer’s Invention Ignites</a:t>
              </a:r>
            </a:p>
            <a:p>
              <a:pPr marL="12700" marR="5080" latinLnBrk="0">
                <a:lnSpc>
                  <a:spcPct val="110000"/>
                </a:lnSpc>
              </a:pPr>
              <a:r>
                <a:rPr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the Era of Korean Microwave Ovens</a:t>
              </a:r>
            </a:p>
            <a:p>
              <a:pPr marL="12700" latinLnBrk="0">
                <a:lnSpc>
                  <a:spcPct val="110000"/>
                </a:lnSpc>
                <a:spcBef>
                  <a:spcPts val="130"/>
                </a:spcBef>
              </a:pPr>
              <a:r>
                <a:rPr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Professor Jung-Woong Ra</a:t>
              </a: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FBD3034E-4F27-2737-5EC6-D14B4E5FD6B1}"/>
                </a:ext>
              </a:extLst>
            </p:cNvPr>
            <p:cNvSpPr txBox="1"/>
            <p:nvPr/>
          </p:nvSpPr>
          <p:spPr>
            <a:xfrm>
              <a:off x="572911" y="3130783"/>
              <a:ext cx="1148586" cy="79065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atinLnBrk="0">
                <a:lnSpc>
                  <a:spcPct val="110000"/>
                </a:lnSpc>
                <a:spcBef>
                  <a:spcPts val="100"/>
                </a:spcBef>
              </a:pPr>
              <a:r>
                <a:rPr sz="11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에스코어 드림 9 Black" panose="020B0A03030302020204" pitchFamily="34" charset="-127"/>
                  <a:ea typeface="에스코어 드림 9 Black" panose="020B0A03030302020204" pitchFamily="34" charset="-127"/>
                </a:rPr>
                <a:t>1986</a:t>
              </a:r>
            </a:p>
            <a:p>
              <a:pPr marL="12700" latinLnBrk="0">
                <a:lnSpc>
                  <a:spcPct val="110000"/>
                </a:lnSpc>
              </a:pPr>
              <a:r>
                <a:rPr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Innovative Radar Technology</a:t>
              </a:r>
            </a:p>
            <a:p>
              <a:pPr marL="12700" marR="85090" latinLnBrk="0">
                <a:lnSpc>
                  <a:spcPct val="110000"/>
                </a:lnSpc>
              </a:pPr>
              <a:r>
                <a:rPr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Unveils North Korean Tunnel Threat</a:t>
              </a:r>
            </a:p>
            <a:p>
              <a:pPr marL="12700" marR="5080" latinLnBrk="0">
                <a:lnSpc>
                  <a:spcPct val="110000"/>
                </a:lnSpc>
                <a:spcBef>
                  <a:spcPts val="50"/>
                </a:spcBef>
              </a:pPr>
              <a:r>
                <a:rPr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Professor Jung-Woong Ra</a:t>
              </a:r>
              <a:endParaRPr sz="6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  <a:cs typeface="Arial" panose="020B0604020202020204" pitchFamily="34" charset="0"/>
              </a:endParaRPr>
            </a:p>
          </p:txBody>
        </p:sp>
        <p:pic>
          <p:nvPicPr>
            <p:cNvPr id="62" name="object 14">
              <a:extLst>
                <a:ext uri="{FF2B5EF4-FFF2-40B4-BE49-F238E27FC236}">
                  <a16:creationId xmlns:a16="http://schemas.microsoft.com/office/drawing/2014/main" id="{28B7F48C-AC4E-013D-9E9D-D53165C4493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535" y="4008045"/>
              <a:ext cx="1108888" cy="1660014"/>
            </a:xfrm>
            <a:prstGeom prst="rect">
              <a:avLst/>
            </a:prstGeom>
          </p:spPr>
        </p:pic>
      </p:grpSp>
      <p:sp>
        <p:nvSpPr>
          <p:cNvPr id="128" name="타원 127">
            <a:extLst>
              <a:ext uri="{FF2B5EF4-FFF2-40B4-BE49-F238E27FC236}">
                <a16:creationId xmlns:a16="http://schemas.microsoft.com/office/drawing/2014/main" id="{13806771-A1A6-3384-DDA5-29C6D5813C46}"/>
              </a:ext>
            </a:extLst>
          </p:cNvPr>
          <p:cNvSpPr/>
          <p:nvPr/>
        </p:nvSpPr>
        <p:spPr>
          <a:xfrm>
            <a:off x="409573" y="1657268"/>
            <a:ext cx="73637" cy="736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43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30"/>
          </a:p>
        </p:txBody>
      </p: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id="{C6BE9140-2887-49E4-8BD1-468A6DF05343}"/>
              </a:ext>
            </a:extLst>
          </p:cNvPr>
          <p:cNvCxnSpPr>
            <a:cxnSpLocks/>
          </p:cNvCxnSpPr>
          <p:nvPr/>
        </p:nvCxnSpPr>
        <p:spPr>
          <a:xfrm>
            <a:off x="442302" y="1748809"/>
            <a:ext cx="0" cy="4804391"/>
          </a:xfrm>
          <a:prstGeom prst="line">
            <a:avLst/>
          </a:prstGeom>
          <a:ln>
            <a:solidFill>
              <a:srgbClr val="014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타원 136">
            <a:extLst>
              <a:ext uri="{FF2B5EF4-FFF2-40B4-BE49-F238E27FC236}">
                <a16:creationId xmlns:a16="http://schemas.microsoft.com/office/drawing/2014/main" id="{4BC152F1-DEFD-449A-CABE-E2886C6909F2}"/>
              </a:ext>
            </a:extLst>
          </p:cNvPr>
          <p:cNvSpPr/>
          <p:nvPr/>
        </p:nvSpPr>
        <p:spPr>
          <a:xfrm>
            <a:off x="409573" y="2505733"/>
            <a:ext cx="73637" cy="736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43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30"/>
          </a:p>
        </p:txBody>
      </p:sp>
      <p:grpSp>
        <p:nvGrpSpPr>
          <p:cNvPr id="494" name="그룹 493">
            <a:extLst>
              <a:ext uri="{FF2B5EF4-FFF2-40B4-BE49-F238E27FC236}">
                <a16:creationId xmlns:a16="http://schemas.microsoft.com/office/drawing/2014/main" id="{98F559DB-AF51-B97C-2F66-C0CFB0ADE990}"/>
              </a:ext>
            </a:extLst>
          </p:cNvPr>
          <p:cNvGrpSpPr/>
          <p:nvPr/>
        </p:nvGrpSpPr>
        <p:grpSpPr>
          <a:xfrm>
            <a:off x="2027734" y="1593806"/>
            <a:ext cx="1639195" cy="4959394"/>
            <a:chOff x="2040875" y="1898606"/>
            <a:chExt cx="1639195" cy="4959394"/>
          </a:xfrm>
        </p:grpSpPr>
        <p:grpSp>
          <p:nvGrpSpPr>
            <p:cNvPr id="489" name="그룹 488">
              <a:extLst>
                <a:ext uri="{FF2B5EF4-FFF2-40B4-BE49-F238E27FC236}">
                  <a16:creationId xmlns:a16="http://schemas.microsoft.com/office/drawing/2014/main" id="{001D4B79-0982-ED83-A0D8-6C58407788D1}"/>
                </a:ext>
              </a:extLst>
            </p:cNvPr>
            <p:cNvGrpSpPr/>
            <p:nvPr/>
          </p:nvGrpSpPr>
          <p:grpSpPr>
            <a:xfrm>
              <a:off x="2040875" y="1898606"/>
              <a:ext cx="1639195" cy="4959394"/>
              <a:chOff x="2040875" y="1898606"/>
              <a:chExt cx="1639195" cy="4959394"/>
            </a:xfrm>
          </p:grpSpPr>
          <p:grpSp>
            <p:nvGrpSpPr>
              <p:cNvPr id="434" name="그룹 433">
                <a:extLst>
                  <a:ext uri="{FF2B5EF4-FFF2-40B4-BE49-F238E27FC236}">
                    <a16:creationId xmlns:a16="http://schemas.microsoft.com/office/drawing/2014/main" id="{2223205B-7039-6D9C-10A6-3EE5C5DFBBB0}"/>
                  </a:ext>
                </a:extLst>
              </p:cNvPr>
              <p:cNvGrpSpPr/>
              <p:nvPr/>
            </p:nvGrpSpPr>
            <p:grpSpPr>
              <a:xfrm>
                <a:off x="2040875" y="1898606"/>
                <a:ext cx="1617310" cy="4959394"/>
                <a:chOff x="409573" y="2135921"/>
                <a:chExt cx="1882824" cy="5773579"/>
              </a:xfrm>
            </p:grpSpPr>
            <p:sp>
              <p:nvSpPr>
                <p:cNvPr id="441" name="object 12">
                  <a:extLst>
                    <a:ext uri="{FF2B5EF4-FFF2-40B4-BE49-F238E27FC236}">
                      <a16:creationId xmlns:a16="http://schemas.microsoft.com/office/drawing/2014/main" id="{093BB3DA-FFA3-CE31-6FEC-58454452DB74}"/>
                    </a:ext>
                  </a:extLst>
                </p:cNvPr>
                <p:cNvSpPr txBox="1"/>
                <p:nvPr/>
              </p:nvSpPr>
              <p:spPr>
                <a:xfrm>
                  <a:off x="550687" y="2135921"/>
                  <a:ext cx="1654031" cy="77655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latinLnBrk="0">
                    <a:lnSpc>
                      <a:spcPct val="110000"/>
                    </a:lnSpc>
                    <a:spcBef>
                      <a:spcPts val="100"/>
                    </a:spcBef>
                  </a:pPr>
                  <a:r>
                    <a:rPr sz="11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1438F"/>
                      </a:solidFill>
                      <a:latin typeface="Arial Black" panose="020B0A04020102020204" pitchFamily="34" charset="0"/>
                      <a:ea typeface="에스코어 드림 9 Black" panose="020B0A03030302020204" pitchFamily="34" charset="-127"/>
                    </a:rPr>
                    <a:t>1986</a:t>
                  </a:r>
                </a:p>
                <a:p>
                  <a:pPr marL="12700" latinLnBrk="0">
                    <a:lnSpc>
                      <a:spcPct val="110000"/>
                    </a:lnSpc>
                  </a:pP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Korea’s Space Exploration</a:t>
                  </a:r>
                </a:p>
                <a:p>
                  <a:pPr marL="12700" latinLnBrk="0">
                    <a:lnSpc>
                      <a:spcPct val="110000"/>
                    </a:lnSpc>
                  </a:pP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Begins with KITSAT-1 Launch </a:t>
                  </a: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1438F"/>
                      </a:solidFill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Professor Soon-Dal Choi and Professor Dan-</a:t>
                  </a:r>
                  <a:r>
                    <a:rPr lang="en-US" sz="700" spc="-30" dirty="0" err="1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1438F"/>
                      </a:solidFill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Keun</a:t>
                  </a: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1438F"/>
                      </a:solidFill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 Sung </a:t>
                  </a:r>
                </a:p>
              </p:txBody>
            </p:sp>
            <p:sp>
              <p:nvSpPr>
                <p:cNvPr id="436" name="타원 435">
                  <a:extLst>
                    <a:ext uri="{FF2B5EF4-FFF2-40B4-BE49-F238E27FC236}">
                      <a16:creationId xmlns:a16="http://schemas.microsoft.com/office/drawing/2014/main" id="{ADFF8E9F-EEDB-71DF-C0E9-AE053B1EB68A}"/>
                    </a:ext>
                  </a:extLst>
                </p:cNvPr>
                <p:cNvSpPr/>
                <p:nvPr/>
              </p:nvSpPr>
              <p:spPr>
                <a:xfrm>
                  <a:off x="409573" y="2209802"/>
                  <a:ext cx="85726" cy="8572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1438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spc="-30"/>
                </a:p>
              </p:txBody>
            </p:sp>
            <p:cxnSp>
              <p:nvCxnSpPr>
                <p:cNvPr id="438" name="직선 연결선 437">
                  <a:extLst>
                    <a:ext uri="{FF2B5EF4-FFF2-40B4-BE49-F238E27FC236}">
                      <a16:creationId xmlns:a16="http://schemas.microsoft.com/office/drawing/2014/main" id="{11EBDB58-169A-836A-3998-6D73289AF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" y="2316371"/>
                  <a:ext cx="0" cy="5593129"/>
                </a:xfrm>
                <a:prstGeom prst="line">
                  <a:avLst/>
                </a:prstGeom>
                <a:ln>
                  <a:solidFill>
                    <a:srgbClr val="0143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9" name="타원 438">
                  <a:extLst>
                    <a:ext uri="{FF2B5EF4-FFF2-40B4-BE49-F238E27FC236}">
                      <a16:creationId xmlns:a16="http://schemas.microsoft.com/office/drawing/2014/main" id="{C316BF11-0573-40C7-054D-80AA12048119}"/>
                    </a:ext>
                  </a:extLst>
                </p:cNvPr>
                <p:cNvSpPr/>
                <p:nvPr/>
              </p:nvSpPr>
              <p:spPr>
                <a:xfrm>
                  <a:off x="409573" y="5242862"/>
                  <a:ext cx="85726" cy="8572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1438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spc="-30"/>
                </a:p>
              </p:txBody>
            </p:sp>
            <p:sp>
              <p:nvSpPr>
                <p:cNvPr id="490" name="object 12">
                  <a:extLst>
                    <a:ext uri="{FF2B5EF4-FFF2-40B4-BE49-F238E27FC236}">
                      <a16:creationId xmlns:a16="http://schemas.microsoft.com/office/drawing/2014/main" id="{43E9A1C2-5793-7850-92A0-5C56BB25A4F1}"/>
                    </a:ext>
                  </a:extLst>
                </p:cNvPr>
                <p:cNvSpPr txBox="1"/>
                <p:nvPr/>
              </p:nvSpPr>
              <p:spPr>
                <a:xfrm>
                  <a:off x="550687" y="5174231"/>
                  <a:ext cx="1741710" cy="753783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latinLnBrk="0">
                    <a:lnSpc>
                      <a:spcPct val="110000"/>
                    </a:lnSpc>
                    <a:spcBef>
                      <a:spcPts val="100"/>
                    </a:spcBef>
                  </a:pPr>
                  <a:r>
                    <a:rPr lang="en-US" altLang="ko-KR" sz="11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1438F"/>
                      </a:solidFill>
                      <a:latin typeface="Arial Black" panose="020B0A04020102020204" pitchFamily="34" charset="0"/>
                      <a:ea typeface="에스코어 드림 9 Black" panose="020B0A03030302020204" pitchFamily="34" charset="-127"/>
                    </a:rPr>
                    <a:t>1995</a:t>
                  </a:r>
                </a:p>
                <a:p>
                  <a:pPr marL="12700" latinLnBrk="0">
                    <a:lnSpc>
                      <a:spcPct val="110000"/>
                    </a:lnSpc>
                  </a:pP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1995: Korea’s Microprocessor</a:t>
                  </a:r>
                </a:p>
                <a:p>
                  <a:pPr marL="12700" latinLnBrk="0">
                    <a:lnSpc>
                      <a:spcPct val="110000"/>
                    </a:lnSpc>
                  </a:pP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Milestone - The Birth of HK 386”</a:t>
                  </a:r>
                </a:p>
                <a:p>
                  <a:pPr marL="12700" latinLnBrk="0">
                    <a:lnSpc>
                      <a:spcPct val="110000"/>
                    </a:lnSpc>
                  </a:pPr>
                  <a:r>
                    <a:rPr lang="en-US" sz="700" spc="-3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1438F"/>
                      </a:solidFill>
                      <a:latin typeface="Arial Black" panose="020B0A04020102020204" pitchFamily="34" charset="0"/>
                      <a:ea typeface="에스코어 드림 7 ExtraBold" panose="020B0803030302020204" pitchFamily="34" charset="-127"/>
                    </a:rPr>
                    <a:t>Professor Jong-Min Kyung </a:t>
                  </a:r>
                </a:p>
                <a:p>
                  <a:pPr marL="12700" latinLnBrk="0">
                    <a:lnSpc>
                      <a:spcPct val="110000"/>
                    </a:lnSpc>
                  </a:pPr>
                  <a:endParaRPr lang="en-US" sz="600" spc="-3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</p:grpSp>
          <p:pic>
            <p:nvPicPr>
              <p:cNvPr id="488" name="object 23">
                <a:extLst>
                  <a:ext uri="{FF2B5EF4-FFF2-40B4-BE49-F238E27FC236}">
                    <a16:creationId xmlns:a16="http://schemas.microsoft.com/office/drawing/2014/main" id="{BCC3334A-97E4-D2FD-1E35-B8B3D2F8C06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173994" y="2679983"/>
                <a:ext cx="1506076" cy="1537586"/>
              </a:xfrm>
              <a:prstGeom prst="rect">
                <a:avLst/>
              </a:prstGeom>
            </p:spPr>
          </p:pic>
        </p:grpSp>
        <p:pic>
          <p:nvPicPr>
            <p:cNvPr id="492" name="object 27">
              <a:extLst>
                <a:ext uri="{FF2B5EF4-FFF2-40B4-BE49-F238E27FC236}">
                  <a16:creationId xmlns:a16="http://schemas.microsoft.com/office/drawing/2014/main" id="{CD7ED45D-79B5-A519-3A56-8065CA2E813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7780" y="5155941"/>
              <a:ext cx="1395087" cy="1349387"/>
            </a:xfrm>
            <a:prstGeom prst="rect">
              <a:avLst/>
            </a:prstGeom>
          </p:spPr>
        </p:pic>
      </p:grpSp>
      <p:grpSp>
        <p:nvGrpSpPr>
          <p:cNvPr id="551" name="그룹 550">
            <a:extLst>
              <a:ext uri="{FF2B5EF4-FFF2-40B4-BE49-F238E27FC236}">
                <a16:creationId xmlns:a16="http://schemas.microsoft.com/office/drawing/2014/main" id="{EC0BF30C-B633-2F41-FAA3-4BA1F5E4BC14}"/>
              </a:ext>
            </a:extLst>
          </p:cNvPr>
          <p:cNvGrpSpPr/>
          <p:nvPr/>
        </p:nvGrpSpPr>
        <p:grpSpPr>
          <a:xfrm>
            <a:off x="3659891" y="1593806"/>
            <a:ext cx="1541995" cy="4959394"/>
            <a:chOff x="409573" y="2135921"/>
            <a:chExt cx="1795145" cy="5773579"/>
          </a:xfrm>
        </p:grpSpPr>
        <p:sp>
          <p:nvSpPr>
            <p:cNvPr id="553" name="object 12">
              <a:extLst>
                <a:ext uri="{FF2B5EF4-FFF2-40B4-BE49-F238E27FC236}">
                  <a16:creationId xmlns:a16="http://schemas.microsoft.com/office/drawing/2014/main" id="{AD7ED0BA-698E-5828-4A59-D92016E5D22C}"/>
                </a:ext>
              </a:extLst>
            </p:cNvPr>
            <p:cNvSpPr txBox="1"/>
            <p:nvPr/>
          </p:nvSpPr>
          <p:spPr>
            <a:xfrm>
              <a:off x="550687" y="2135921"/>
              <a:ext cx="1654031" cy="7765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atinLnBrk="0">
                <a:lnSpc>
                  <a:spcPct val="110000"/>
                </a:lnSpc>
                <a:spcBef>
                  <a:spcPts val="100"/>
                </a:spcBef>
              </a:pPr>
              <a:r>
                <a:rPr lang="en-US" sz="11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9 Black" panose="020B0A03030302020204" pitchFamily="34" charset="-127"/>
                </a:rPr>
                <a:t>1995</a:t>
              </a:r>
              <a:endParaRPr sz="11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</a:endParaRP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Supercomputing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Revolution – the Birth                              of Habit-1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Professor Kyu-Ho Park</a:t>
              </a:r>
            </a:p>
          </p:txBody>
        </p:sp>
        <p:sp>
          <p:nvSpPr>
            <p:cNvPr id="554" name="타원 553">
              <a:extLst>
                <a:ext uri="{FF2B5EF4-FFF2-40B4-BE49-F238E27FC236}">
                  <a16:creationId xmlns:a16="http://schemas.microsoft.com/office/drawing/2014/main" id="{3FAAD2D1-E138-5E76-12EC-F1C53521D964}"/>
                </a:ext>
              </a:extLst>
            </p:cNvPr>
            <p:cNvSpPr/>
            <p:nvPr/>
          </p:nvSpPr>
          <p:spPr>
            <a:xfrm>
              <a:off x="409573" y="2209802"/>
              <a:ext cx="85726" cy="857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43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spc="-30"/>
            </a:p>
          </p:txBody>
        </p:sp>
        <p:cxnSp>
          <p:nvCxnSpPr>
            <p:cNvPr id="555" name="직선 연결선 554">
              <a:extLst>
                <a:ext uri="{FF2B5EF4-FFF2-40B4-BE49-F238E27FC236}">
                  <a16:creationId xmlns:a16="http://schemas.microsoft.com/office/drawing/2014/main" id="{16F73AAC-B544-5770-55D4-6CAA66F404F4}"/>
                </a:ext>
              </a:extLst>
            </p:cNvPr>
            <p:cNvCxnSpPr>
              <a:cxnSpLocks/>
            </p:cNvCxnSpPr>
            <p:nvPr/>
          </p:nvCxnSpPr>
          <p:spPr>
            <a:xfrm>
              <a:off x="447675" y="2316371"/>
              <a:ext cx="0" cy="5593129"/>
            </a:xfrm>
            <a:prstGeom prst="line">
              <a:avLst/>
            </a:prstGeom>
            <a:ln>
              <a:solidFill>
                <a:srgbClr val="014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3" name="그룹 562">
            <a:extLst>
              <a:ext uri="{FF2B5EF4-FFF2-40B4-BE49-F238E27FC236}">
                <a16:creationId xmlns:a16="http://schemas.microsoft.com/office/drawing/2014/main" id="{AE985AD6-3C7E-0B88-5042-F4A01BD86F0B}"/>
              </a:ext>
            </a:extLst>
          </p:cNvPr>
          <p:cNvGrpSpPr/>
          <p:nvPr/>
        </p:nvGrpSpPr>
        <p:grpSpPr>
          <a:xfrm>
            <a:off x="5292048" y="1593806"/>
            <a:ext cx="1541995" cy="4959394"/>
            <a:chOff x="409573" y="2135921"/>
            <a:chExt cx="1795145" cy="5773579"/>
          </a:xfrm>
        </p:grpSpPr>
        <p:sp>
          <p:nvSpPr>
            <p:cNvPr id="565" name="object 12">
              <a:extLst>
                <a:ext uri="{FF2B5EF4-FFF2-40B4-BE49-F238E27FC236}">
                  <a16:creationId xmlns:a16="http://schemas.microsoft.com/office/drawing/2014/main" id="{8245AD2D-2763-3288-F84A-B7F828CCF5EC}"/>
                </a:ext>
              </a:extLst>
            </p:cNvPr>
            <p:cNvSpPr txBox="1"/>
            <p:nvPr/>
          </p:nvSpPr>
          <p:spPr>
            <a:xfrm>
              <a:off x="550687" y="2135921"/>
              <a:ext cx="1654031" cy="6386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atinLnBrk="0">
                <a:lnSpc>
                  <a:spcPct val="110000"/>
                </a:lnSpc>
                <a:spcBef>
                  <a:spcPts val="100"/>
                </a:spcBef>
              </a:pPr>
              <a:r>
                <a:rPr lang="en-US" altLang="ko-KR" sz="11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9 Black" panose="020B0A03030302020204" pitchFamily="34" charset="-127"/>
                </a:rPr>
                <a:t>1995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Robot Soccer Takes Root at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KAIST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Professor Jong-Hwan Kim </a:t>
              </a:r>
            </a:p>
          </p:txBody>
        </p:sp>
        <p:sp>
          <p:nvSpPr>
            <p:cNvPr id="566" name="타원 565">
              <a:extLst>
                <a:ext uri="{FF2B5EF4-FFF2-40B4-BE49-F238E27FC236}">
                  <a16:creationId xmlns:a16="http://schemas.microsoft.com/office/drawing/2014/main" id="{A4345EBB-1C90-7325-E2FB-8B8957A1C7DE}"/>
                </a:ext>
              </a:extLst>
            </p:cNvPr>
            <p:cNvSpPr/>
            <p:nvPr/>
          </p:nvSpPr>
          <p:spPr>
            <a:xfrm>
              <a:off x="409573" y="2209802"/>
              <a:ext cx="85726" cy="857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43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spc="-30"/>
            </a:p>
          </p:txBody>
        </p:sp>
        <p:cxnSp>
          <p:nvCxnSpPr>
            <p:cNvPr id="567" name="직선 연결선 566">
              <a:extLst>
                <a:ext uri="{FF2B5EF4-FFF2-40B4-BE49-F238E27FC236}">
                  <a16:creationId xmlns:a16="http://schemas.microsoft.com/office/drawing/2014/main" id="{E987E4F6-F914-2B82-B441-C5209D31225B}"/>
                </a:ext>
              </a:extLst>
            </p:cNvPr>
            <p:cNvCxnSpPr>
              <a:cxnSpLocks/>
            </p:cNvCxnSpPr>
            <p:nvPr/>
          </p:nvCxnSpPr>
          <p:spPr>
            <a:xfrm>
              <a:off x="447675" y="2316371"/>
              <a:ext cx="0" cy="5593129"/>
            </a:xfrm>
            <a:prstGeom prst="line">
              <a:avLst/>
            </a:prstGeom>
            <a:ln>
              <a:solidFill>
                <a:srgbClr val="0143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8" name="타원 567">
              <a:extLst>
                <a:ext uri="{FF2B5EF4-FFF2-40B4-BE49-F238E27FC236}">
                  <a16:creationId xmlns:a16="http://schemas.microsoft.com/office/drawing/2014/main" id="{2DE5D5CC-310E-930C-4EDC-8548C7102D90}"/>
                </a:ext>
              </a:extLst>
            </p:cNvPr>
            <p:cNvSpPr/>
            <p:nvPr/>
          </p:nvSpPr>
          <p:spPr>
            <a:xfrm>
              <a:off x="409573" y="5242862"/>
              <a:ext cx="85726" cy="857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143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spc="-30"/>
            </a:p>
          </p:txBody>
        </p:sp>
        <p:sp>
          <p:nvSpPr>
            <p:cNvPr id="569" name="object 12">
              <a:extLst>
                <a:ext uri="{FF2B5EF4-FFF2-40B4-BE49-F238E27FC236}">
                  <a16:creationId xmlns:a16="http://schemas.microsoft.com/office/drawing/2014/main" id="{38655F99-DEF4-2ECE-1EC1-20B813C3A7A3}"/>
                </a:ext>
              </a:extLst>
            </p:cNvPr>
            <p:cNvSpPr txBox="1"/>
            <p:nvPr/>
          </p:nvSpPr>
          <p:spPr>
            <a:xfrm>
              <a:off x="550687" y="5174231"/>
              <a:ext cx="1654031" cy="8917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atinLnBrk="0">
                <a:lnSpc>
                  <a:spcPct val="110000"/>
                </a:lnSpc>
                <a:spcBef>
                  <a:spcPts val="100"/>
                </a:spcBef>
              </a:pPr>
              <a:r>
                <a:rPr lang="en-US" altLang="ko-KR" sz="11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9 Black" panose="020B0A03030302020204" pitchFamily="34" charset="-127"/>
                </a:rPr>
                <a:t>1999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First Faculty Startup with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High-Performance Audio Amplifier</a:t>
              </a:r>
            </a:p>
            <a:p>
              <a:pPr marL="12700" latinLnBrk="0">
                <a:lnSpc>
                  <a:spcPct val="110000"/>
                </a:lnSpc>
              </a:pP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Professor </a:t>
              </a:r>
              <a:r>
                <a:rPr lang="en-US" sz="700" spc="-30" dirty="0" err="1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Gyu</a:t>
              </a:r>
              <a:r>
                <a:rPr lang="en-US" sz="700" spc="-3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01438F"/>
                  </a:solidFill>
                  <a:latin typeface="Arial Black" panose="020B0A04020102020204" pitchFamily="34" charset="0"/>
                  <a:ea typeface="에스코어 드림 7 ExtraBold" panose="020B0803030302020204" pitchFamily="34" charset="-127"/>
                </a:rPr>
                <a:t>-Hyeong Cho </a:t>
              </a:r>
            </a:p>
            <a:p>
              <a:pPr marL="12700" latinLnBrk="0">
                <a:lnSpc>
                  <a:spcPct val="110000"/>
                </a:lnSpc>
              </a:pPr>
              <a:endParaRPr lang="en-US" sz="6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577" name="object 12">
            <a:extLst>
              <a:ext uri="{FF2B5EF4-FFF2-40B4-BE49-F238E27FC236}">
                <a16:creationId xmlns:a16="http://schemas.microsoft.com/office/drawing/2014/main" id="{9FD5EAA2-B8AA-4250-9321-B1BB2636DAB7}"/>
              </a:ext>
            </a:extLst>
          </p:cNvPr>
          <p:cNvSpPr txBox="1"/>
          <p:nvPr/>
        </p:nvSpPr>
        <p:spPr>
          <a:xfrm>
            <a:off x="7045419" y="1593806"/>
            <a:ext cx="1420781" cy="766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atinLnBrk="0">
              <a:lnSpc>
                <a:spcPct val="110000"/>
              </a:lnSpc>
              <a:spcBef>
                <a:spcPts val="100"/>
              </a:spcBef>
            </a:pPr>
            <a:r>
              <a:rPr lang="en-US" altLang="ko-KR" sz="11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</a:rPr>
              <a:t>2009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Wireless Charging Electric Bus Paves the Way for Future Mobility 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Professor Dong Ho Cho</a:t>
            </a:r>
          </a:p>
          <a:p>
            <a:pPr marL="12700" latinLnBrk="0">
              <a:lnSpc>
                <a:spcPct val="110000"/>
              </a:lnSpc>
            </a:pPr>
            <a:r>
              <a:rPr lang="en-US" sz="6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KoPub돋움체 Medium" panose="00000600000000000000" pitchFamily="2" charset="-127"/>
                <a:cs typeface="Arial" panose="020B0604020202020204" pitchFamily="34" charset="0"/>
              </a:rPr>
              <a:t>‘</a:t>
            </a:r>
          </a:p>
        </p:txBody>
      </p:sp>
      <p:sp>
        <p:nvSpPr>
          <p:cNvPr id="578" name="타원 577">
            <a:extLst>
              <a:ext uri="{FF2B5EF4-FFF2-40B4-BE49-F238E27FC236}">
                <a16:creationId xmlns:a16="http://schemas.microsoft.com/office/drawing/2014/main" id="{574BEBA6-F933-861F-7DD1-2A706830E9A6}"/>
              </a:ext>
            </a:extLst>
          </p:cNvPr>
          <p:cNvSpPr/>
          <p:nvPr/>
        </p:nvSpPr>
        <p:spPr>
          <a:xfrm>
            <a:off x="6924205" y="1657268"/>
            <a:ext cx="73637" cy="736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43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30"/>
          </a:p>
        </p:txBody>
      </p:sp>
      <p:cxnSp>
        <p:nvCxnSpPr>
          <p:cNvPr id="579" name="직선 연결선 578">
            <a:extLst>
              <a:ext uri="{FF2B5EF4-FFF2-40B4-BE49-F238E27FC236}">
                <a16:creationId xmlns:a16="http://schemas.microsoft.com/office/drawing/2014/main" id="{9C4AD9A0-01A9-BBA2-66DF-BCFD24677FDC}"/>
              </a:ext>
            </a:extLst>
          </p:cNvPr>
          <p:cNvCxnSpPr>
            <a:cxnSpLocks/>
          </p:cNvCxnSpPr>
          <p:nvPr/>
        </p:nvCxnSpPr>
        <p:spPr>
          <a:xfrm>
            <a:off x="6956934" y="1748809"/>
            <a:ext cx="0" cy="4804391"/>
          </a:xfrm>
          <a:prstGeom prst="line">
            <a:avLst/>
          </a:prstGeom>
          <a:ln>
            <a:solidFill>
              <a:srgbClr val="014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9" name="object 12">
            <a:extLst>
              <a:ext uri="{FF2B5EF4-FFF2-40B4-BE49-F238E27FC236}">
                <a16:creationId xmlns:a16="http://schemas.microsoft.com/office/drawing/2014/main" id="{F62462FF-EB58-C80F-5753-5E1D57305C7F}"/>
              </a:ext>
            </a:extLst>
          </p:cNvPr>
          <p:cNvSpPr txBox="1"/>
          <p:nvPr/>
        </p:nvSpPr>
        <p:spPr>
          <a:xfrm>
            <a:off x="8677576" y="1593806"/>
            <a:ext cx="1420781" cy="548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atinLnBrk="0">
              <a:lnSpc>
                <a:spcPct val="110000"/>
              </a:lnSpc>
              <a:spcBef>
                <a:spcPts val="100"/>
              </a:spcBef>
            </a:pPr>
            <a:r>
              <a:rPr lang="en-US" altLang="ko-KR" sz="11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</a:rPr>
              <a:t>2015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Hubo</a:t>
            </a: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 Wins DARPA Robotics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Challenge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Professor In So </a:t>
            </a:r>
            <a:r>
              <a:rPr lang="en-US" sz="700" spc="-3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Kweon</a:t>
            </a: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 </a:t>
            </a:r>
          </a:p>
        </p:txBody>
      </p:sp>
      <p:sp>
        <p:nvSpPr>
          <p:cNvPr id="590" name="타원 589">
            <a:extLst>
              <a:ext uri="{FF2B5EF4-FFF2-40B4-BE49-F238E27FC236}">
                <a16:creationId xmlns:a16="http://schemas.microsoft.com/office/drawing/2014/main" id="{E281D632-6C97-D320-17E8-0F8B5FAE1A6E}"/>
              </a:ext>
            </a:extLst>
          </p:cNvPr>
          <p:cNvSpPr/>
          <p:nvPr/>
        </p:nvSpPr>
        <p:spPr>
          <a:xfrm>
            <a:off x="8556362" y="1657268"/>
            <a:ext cx="73637" cy="736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43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30"/>
          </a:p>
        </p:txBody>
      </p:sp>
      <p:cxnSp>
        <p:nvCxnSpPr>
          <p:cNvPr id="591" name="직선 연결선 590">
            <a:extLst>
              <a:ext uri="{FF2B5EF4-FFF2-40B4-BE49-F238E27FC236}">
                <a16:creationId xmlns:a16="http://schemas.microsoft.com/office/drawing/2014/main" id="{C4626C02-9E31-3B85-FEEF-28F6C9DC6008}"/>
              </a:ext>
            </a:extLst>
          </p:cNvPr>
          <p:cNvCxnSpPr>
            <a:cxnSpLocks/>
          </p:cNvCxnSpPr>
          <p:nvPr/>
        </p:nvCxnSpPr>
        <p:spPr>
          <a:xfrm>
            <a:off x="8589091" y="1748809"/>
            <a:ext cx="0" cy="2772391"/>
          </a:xfrm>
          <a:prstGeom prst="line">
            <a:avLst/>
          </a:prstGeom>
          <a:ln>
            <a:solidFill>
              <a:srgbClr val="014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1" name="object 12">
            <a:extLst>
              <a:ext uri="{FF2B5EF4-FFF2-40B4-BE49-F238E27FC236}">
                <a16:creationId xmlns:a16="http://schemas.microsoft.com/office/drawing/2014/main" id="{63B38242-C72E-271B-392D-3F44A5E86ED4}"/>
              </a:ext>
            </a:extLst>
          </p:cNvPr>
          <p:cNvSpPr txBox="1"/>
          <p:nvPr/>
        </p:nvSpPr>
        <p:spPr>
          <a:xfrm>
            <a:off x="10309735" y="1593806"/>
            <a:ext cx="1420781" cy="548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atinLnBrk="0">
              <a:lnSpc>
                <a:spcPct val="110000"/>
              </a:lnSpc>
              <a:spcBef>
                <a:spcPts val="100"/>
              </a:spcBef>
            </a:pPr>
            <a:r>
              <a:rPr lang="en-US" altLang="ko-KR" sz="11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</a:rPr>
              <a:t>2023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 err="1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DreamWaQer</a:t>
            </a: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 Wins the 2023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Quadruped Robot Challenge</a:t>
            </a:r>
          </a:p>
          <a:p>
            <a:pPr marL="12700" latinLnBrk="0">
              <a:lnSpc>
                <a:spcPct val="110000"/>
              </a:lnSpc>
            </a:pPr>
            <a:r>
              <a:rPr lang="en-US" sz="700" spc="-3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1438F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Professor Hyun Myung</a:t>
            </a:r>
          </a:p>
        </p:txBody>
      </p:sp>
      <p:sp>
        <p:nvSpPr>
          <p:cNvPr id="602" name="타원 601">
            <a:extLst>
              <a:ext uri="{FF2B5EF4-FFF2-40B4-BE49-F238E27FC236}">
                <a16:creationId xmlns:a16="http://schemas.microsoft.com/office/drawing/2014/main" id="{187F3EFE-2514-5975-166F-F767F862880F}"/>
              </a:ext>
            </a:extLst>
          </p:cNvPr>
          <p:cNvSpPr/>
          <p:nvPr/>
        </p:nvSpPr>
        <p:spPr>
          <a:xfrm>
            <a:off x="10188521" y="1657268"/>
            <a:ext cx="73637" cy="736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43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30"/>
          </a:p>
        </p:txBody>
      </p:sp>
      <p:cxnSp>
        <p:nvCxnSpPr>
          <p:cNvPr id="603" name="직선 연결선 602">
            <a:extLst>
              <a:ext uri="{FF2B5EF4-FFF2-40B4-BE49-F238E27FC236}">
                <a16:creationId xmlns:a16="http://schemas.microsoft.com/office/drawing/2014/main" id="{1FD0A6EF-FB52-BBA5-5858-AC9D56F338F6}"/>
              </a:ext>
            </a:extLst>
          </p:cNvPr>
          <p:cNvCxnSpPr>
            <a:cxnSpLocks/>
          </p:cNvCxnSpPr>
          <p:nvPr/>
        </p:nvCxnSpPr>
        <p:spPr>
          <a:xfrm>
            <a:off x="10221250" y="1748809"/>
            <a:ext cx="0" cy="2823191"/>
          </a:xfrm>
          <a:prstGeom prst="line">
            <a:avLst/>
          </a:prstGeom>
          <a:ln>
            <a:solidFill>
              <a:srgbClr val="014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6" name="object 24">
            <a:extLst>
              <a:ext uri="{FF2B5EF4-FFF2-40B4-BE49-F238E27FC236}">
                <a16:creationId xmlns:a16="http://schemas.microsoft.com/office/drawing/2014/main" id="{43060934-C31A-8863-24B2-C73CE1F1907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1873" y="2360046"/>
            <a:ext cx="1281659" cy="1552723"/>
          </a:xfrm>
          <a:prstGeom prst="rect">
            <a:avLst/>
          </a:prstGeom>
        </p:spPr>
      </p:pic>
      <p:pic>
        <p:nvPicPr>
          <p:cNvPr id="607" name="object 4">
            <a:extLst>
              <a:ext uri="{FF2B5EF4-FFF2-40B4-BE49-F238E27FC236}">
                <a16:creationId xmlns:a16="http://schemas.microsoft.com/office/drawing/2014/main" id="{78334737-DFC0-8633-A21B-C4CA104D74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29601" y="2375183"/>
            <a:ext cx="1404439" cy="1570970"/>
          </a:xfrm>
          <a:prstGeom prst="rect">
            <a:avLst/>
          </a:prstGeom>
        </p:spPr>
      </p:pic>
      <p:grpSp>
        <p:nvGrpSpPr>
          <p:cNvPr id="610" name="그룹 609">
            <a:extLst>
              <a:ext uri="{FF2B5EF4-FFF2-40B4-BE49-F238E27FC236}">
                <a16:creationId xmlns:a16="http://schemas.microsoft.com/office/drawing/2014/main" id="{369FAAB1-CD96-10DB-7FD8-6246AAE92885}"/>
              </a:ext>
            </a:extLst>
          </p:cNvPr>
          <p:cNvGrpSpPr/>
          <p:nvPr/>
        </p:nvGrpSpPr>
        <p:grpSpPr>
          <a:xfrm>
            <a:off x="5412929" y="4969636"/>
            <a:ext cx="1295782" cy="1536582"/>
            <a:chOff x="5412928" y="5913400"/>
            <a:chExt cx="1763124" cy="942047"/>
          </a:xfrm>
        </p:grpSpPr>
        <p:pic>
          <p:nvPicPr>
            <p:cNvPr id="608" name="object 35">
              <a:extLst>
                <a:ext uri="{FF2B5EF4-FFF2-40B4-BE49-F238E27FC236}">
                  <a16:creationId xmlns:a16="http://schemas.microsoft.com/office/drawing/2014/main" id="{CC07945A-64EC-6F2A-EA60-5C6F9472CD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2928" y="5913400"/>
              <a:ext cx="802817" cy="942047"/>
            </a:xfrm>
            <a:prstGeom prst="rect">
              <a:avLst/>
            </a:prstGeom>
          </p:spPr>
        </p:pic>
        <p:pic>
          <p:nvPicPr>
            <p:cNvPr id="609" name="object 36">
              <a:extLst>
                <a:ext uri="{FF2B5EF4-FFF2-40B4-BE49-F238E27FC236}">
                  <a16:creationId xmlns:a16="http://schemas.microsoft.com/office/drawing/2014/main" id="{616FD203-0529-6F74-6A26-B9F7F036895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2047" y="5913400"/>
              <a:ext cx="884005" cy="942047"/>
            </a:xfrm>
            <a:prstGeom prst="rect">
              <a:avLst/>
            </a:prstGeom>
          </p:spPr>
        </p:pic>
      </p:grpSp>
      <p:pic>
        <p:nvPicPr>
          <p:cNvPr id="611" name="object 39">
            <a:extLst>
              <a:ext uri="{FF2B5EF4-FFF2-40B4-BE49-F238E27FC236}">
                <a16:creationId xmlns:a16="http://schemas.microsoft.com/office/drawing/2014/main" id="{C5202E37-FA81-7A4D-9E72-663E687BA01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57926" y="2375184"/>
            <a:ext cx="1319781" cy="1570970"/>
          </a:xfrm>
          <a:prstGeom prst="rect">
            <a:avLst/>
          </a:prstGeom>
        </p:spPr>
      </p:pic>
      <p:pic>
        <p:nvPicPr>
          <p:cNvPr id="613" name="object 47">
            <a:extLst>
              <a:ext uri="{FF2B5EF4-FFF2-40B4-BE49-F238E27FC236}">
                <a16:creationId xmlns:a16="http://schemas.microsoft.com/office/drawing/2014/main" id="{80618A40-C693-2104-6EA1-A813C30C1A8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94237" y="2360047"/>
            <a:ext cx="1313874" cy="1586106"/>
          </a:xfrm>
          <a:prstGeom prst="rect">
            <a:avLst/>
          </a:prstGeom>
        </p:spPr>
      </p:pic>
      <p:pic>
        <p:nvPicPr>
          <p:cNvPr id="614" name="object 50">
            <a:extLst>
              <a:ext uri="{FF2B5EF4-FFF2-40B4-BE49-F238E27FC236}">
                <a16:creationId xmlns:a16="http://schemas.microsoft.com/office/drawing/2014/main" id="{98358152-AE83-AB1A-60F4-E239FFA80C8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11983" y="2362827"/>
            <a:ext cx="1319164" cy="158332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4E87931-E32A-640B-ADB6-7D34B2EAC20B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3ED8505E-9F45-B57F-B267-0D4D63873D28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DA77DD2A-03B2-176E-F1B4-26C613B3A2FD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D90A6567-CE63-C984-DD30-7CD95ED6A70A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6ECC26BF-30B6-C161-53DE-83F8F6A05C2C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55063F89-C2F5-59CC-7FD5-BB444D8BA332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DA577C09-C2DA-69E9-4E0E-148F6BF37C56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CFDE9744-3ABB-A589-9D60-BD3F986B9CBF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F01AB193-2240-5512-E770-EA220546C08E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8005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B10861E-62D8-A212-77D4-7B35AECD2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538585" cy="6858000"/>
            <a:chOff x="0" y="0"/>
            <a:chExt cx="1153858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622800" cy="6858000"/>
            </a:xfrm>
            <a:custGeom>
              <a:avLst/>
              <a:gdLst/>
              <a:ahLst/>
              <a:cxnLst/>
              <a:rect l="l" t="t" r="r" b="b"/>
              <a:pathLst>
                <a:path w="4622800" h="6858000">
                  <a:moveTo>
                    <a:pt x="462239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22393" y="6858000"/>
                  </a:lnTo>
                  <a:lnTo>
                    <a:pt x="4622393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2393" y="1592999"/>
              <a:ext cx="6915607" cy="458758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07299" y="1814229"/>
            <a:ext cx="3243580" cy="4051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6</a:t>
            </a:r>
            <a:r>
              <a:rPr lang="en" altLang="ko-Kore-KR" sz="20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spc="-10" dirty="0">
                <a:solidFill>
                  <a:srgbClr val="FFFFFF"/>
                </a:solidFill>
                <a:latin typeface="Arial Black"/>
                <a:cs typeface="Arial Black"/>
              </a:rPr>
              <a:t>Divisions</a:t>
            </a:r>
            <a:endParaRPr lang="en" altLang="ko-Kore-KR" sz="20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lang="en" altLang="ko-Kore-KR" sz="2000" dirty="0">
              <a:latin typeface="Arial Black"/>
              <a:cs typeface="Arial Black"/>
            </a:endParaRPr>
          </a:p>
          <a:p>
            <a:pPr marL="12700" marR="5080">
              <a:lnSpc>
                <a:spcPts val="2200"/>
              </a:lnSpc>
            </a:pP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Department</a:t>
            </a:r>
            <a:r>
              <a:rPr lang="en" altLang="ko-Kore-KR" sz="20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spc="-25" dirty="0">
                <a:solidFill>
                  <a:srgbClr val="FFFFFF"/>
                </a:solidFill>
                <a:latin typeface="Arial Black"/>
                <a:cs typeface="Arial Black"/>
              </a:rPr>
              <a:t>of </a:t>
            </a:r>
          </a:p>
          <a:p>
            <a:pPr marL="12700" marR="5080">
              <a:lnSpc>
                <a:spcPts val="2200"/>
              </a:lnSpc>
            </a:pPr>
            <a:r>
              <a:rPr lang="en" altLang="ko-Kore-KR" sz="2000" spc="-10" dirty="0">
                <a:solidFill>
                  <a:srgbClr val="FFFFFF"/>
                </a:solidFill>
                <a:latin typeface="Arial Black"/>
                <a:cs typeface="Arial Black"/>
              </a:rPr>
              <a:t>Semiconductor</a:t>
            </a:r>
            <a:r>
              <a:rPr lang="en" altLang="ko-Kore-KR" sz="20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spc="-10" dirty="0">
                <a:solidFill>
                  <a:srgbClr val="FFFFFF"/>
                </a:solidFill>
                <a:latin typeface="Arial Black"/>
                <a:cs typeface="Arial Black"/>
              </a:rPr>
              <a:t>System Engineering</a:t>
            </a:r>
            <a:endParaRPr lang="en" altLang="ko-Kore-KR" sz="20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80"/>
              </a:spcBef>
            </a:pPr>
            <a:endParaRPr lang="en" altLang="ko-Kore-KR" sz="2000" dirty="0">
              <a:latin typeface="Arial Black"/>
              <a:cs typeface="Arial Black"/>
            </a:endParaRPr>
          </a:p>
          <a:p>
            <a:pPr marL="12700" marR="163830">
              <a:lnSpc>
                <a:spcPts val="2200"/>
              </a:lnSpc>
            </a:pP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Graduate</a:t>
            </a:r>
            <a:r>
              <a:rPr lang="en" altLang="ko-Kore-KR" sz="20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School</a:t>
            </a:r>
            <a:r>
              <a:rPr lang="en" altLang="ko-Kore-KR" sz="20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lang="en" altLang="ko-Kore-KR" sz="2000" spc="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spc="-25" dirty="0">
                <a:solidFill>
                  <a:srgbClr val="FFFFFF"/>
                </a:solidFill>
                <a:latin typeface="Arial Black"/>
                <a:cs typeface="Arial Black"/>
              </a:rPr>
              <a:t>AI </a:t>
            </a:r>
            <a:r>
              <a:rPr lang="en" altLang="ko-Kore-KR" sz="2000" spc="-10" dirty="0">
                <a:solidFill>
                  <a:srgbClr val="FFFFFF"/>
                </a:solidFill>
                <a:latin typeface="Arial Black"/>
                <a:cs typeface="Arial Black"/>
              </a:rPr>
              <a:t>Semiconductor</a:t>
            </a:r>
            <a:endParaRPr lang="en" altLang="ko-Kore-KR" sz="20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80"/>
              </a:spcBef>
            </a:pPr>
            <a:endParaRPr lang="en" altLang="ko-Kore-KR" sz="2000" dirty="0">
              <a:latin typeface="Arial Black"/>
              <a:cs typeface="Arial Black"/>
            </a:endParaRPr>
          </a:p>
          <a:p>
            <a:pPr marL="12700" marR="751840">
              <a:lnSpc>
                <a:spcPts val="2200"/>
              </a:lnSpc>
            </a:pP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Graduate</a:t>
            </a:r>
            <a:r>
              <a:rPr lang="en" altLang="ko-Kore-KR" sz="2000" spc="-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spc="-10" dirty="0">
                <a:solidFill>
                  <a:srgbClr val="FFFFFF"/>
                </a:solidFill>
                <a:latin typeface="Arial Black"/>
                <a:cs typeface="Arial Black"/>
              </a:rPr>
              <a:t>School </a:t>
            </a:r>
            <a:r>
              <a:rPr lang="en" altLang="ko-Kore-KR" sz="200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lang="en" altLang="ko-Kore-KR" sz="2000" spc="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" altLang="ko-Kore-KR" sz="2000" spc="-10" dirty="0">
                <a:solidFill>
                  <a:srgbClr val="FFFFFF"/>
                </a:solidFill>
                <a:latin typeface="Arial Black"/>
                <a:cs typeface="Arial Black"/>
              </a:rPr>
              <a:t>Semiconductor Technology</a:t>
            </a:r>
            <a:endParaRPr lang="en" altLang="ko-Kore-KR" sz="2000" dirty="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9995" y="440997"/>
            <a:ext cx="1257300" cy="182880"/>
            <a:chOff x="539995" y="440997"/>
            <a:chExt cx="1257300" cy="182880"/>
          </a:xfrm>
        </p:grpSpPr>
        <p:sp>
          <p:nvSpPr>
            <p:cNvPr id="7" name="object 7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928299" y="803781"/>
            <a:ext cx="658875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EE</a:t>
            </a:r>
            <a:r>
              <a:rPr sz="3300" b="1" spc="-265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3300" b="1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</a:t>
            </a:r>
            <a:r>
              <a:rPr sz="3300" b="1" spc="-229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3300" b="1" spc="-35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Largest</a:t>
            </a:r>
            <a:r>
              <a:rPr sz="3300" b="1" spc="-235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3300" b="1" spc="-70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KAIST</a:t>
            </a:r>
            <a:r>
              <a:rPr sz="3300" b="1" spc="-204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3300" b="1" spc="-45" dirty="0">
                <a:solidFill>
                  <a:srgbClr val="1955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Faculty</a:t>
            </a:r>
            <a:endParaRPr sz="33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EE</a:t>
            </a:r>
            <a:r>
              <a:rPr spc="-35" dirty="0"/>
              <a:t> </a:t>
            </a:r>
            <a:r>
              <a:rPr dirty="0"/>
              <a:t>by</a:t>
            </a:r>
            <a:r>
              <a:rPr spc="-3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10" dirty="0"/>
              <a:t>Numbers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04253" y="1064968"/>
            <a:ext cx="9645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(as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fall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2023)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01" y="1655025"/>
            <a:ext cx="1620520" cy="288290"/>
          </a:xfrm>
          <a:custGeom>
            <a:avLst/>
            <a:gdLst/>
            <a:ahLst/>
            <a:cxnLst/>
            <a:rect l="l" t="t" r="r" b="b"/>
            <a:pathLst>
              <a:path w="1620520" h="288289">
                <a:moveTo>
                  <a:pt x="1619999" y="0"/>
                </a:moveTo>
                <a:lnTo>
                  <a:pt x="0" y="0"/>
                </a:lnTo>
                <a:lnTo>
                  <a:pt x="0" y="287997"/>
                </a:lnTo>
                <a:lnTo>
                  <a:pt x="1619999" y="287997"/>
                </a:lnTo>
                <a:lnTo>
                  <a:pt x="1619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299" y="1681882"/>
            <a:ext cx="12122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Student</a:t>
            </a: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Body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9999" y="1665833"/>
            <a:ext cx="4692650" cy="0"/>
          </a:xfrm>
          <a:custGeom>
            <a:avLst/>
            <a:gdLst/>
            <a:ahLst/>
            <a:cxnLst/>
            <a:rect l="l" t="t" r="r" b="b"/>
            <a:pathLst>
              <a:path w="4692650">
                <a:moveTo>
                  <a:pt x="0" y="0"/>
                </a:moveTo>
                <a:lnTo>
                  <a:pt x="469259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4662"/>
              </p:ext>
            </p:extLst>
          </p:nvPr>
        </p:nvGraphicFramePr>
        <p:xfrm>
          <a:off x="2702999" y="1733667"/>
          <a:ext cx="2699385" cy="195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2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96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Undergraduate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ts val="1325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Master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Course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Ph.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Course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765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International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Students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Dual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Degree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Exchange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Students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T w="31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b="1" spc="-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2202</a:t>
                      </a:r>
                      <a:endParaRPr sz="1600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719999" y="4413002"/>
            <a:ext cx="4692650" cy="290195"/>
            <a:chOff x="719999" y="4413002"/>
            <a:chExt cx="4692650" cy="290195"/>
          </a:xfrm>
        </p:grpSpPr>
        <p:sp>
          <p:nvSpPr>
            <p:cNvPr id="9" name="object 9"/>
            <p:cNvSpPr/>
            <p:nvPr/>
          </p:nvSpPr>
          <p:spPr>
            <a:xfrm>
              <a:off x="720001" y="4414900"/>
              <a:ext cx="1620520" cy="288290"/>
            </a:xfrm>
            <a:custGeom>
              <a:avLst/>
              <a:gdLst/>
              <a:ahLst/>
              <a:cxnLst/>
              <a:rect l="l" t="t" r="r" b="b"/>
              <a:pathLst>
                <a:path w="1620520" h="288289">
                  <a:moveTo>
                    <a:pt x="1619999" y="0"/>
                  </a:moveTo>
                  <a:lnTo>
                    <a:pt x="0" y="0"/>
                  </a:lnTo>
                  <a:lnTo>
                    <a:pt x="0" y="287997"/>
                  </a:lnTo>
                  <a:lnTo>
                    <a:pt x="1619999" y="287997"/>
                  </a:lnTo>
                  <a:lnTo>
                    <a:pt x="1619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19999" y="4425702"/>
              <a:ext cx="4692650" cy="0"/>
            </a:xfrm>
            <a:custGeom>
              <a:avLst/>
              <a:gdLst/>
              <a:ahLst/>
              <a:cxnLst/>
              <a:rect l="l" t="t" r="r" b="b"/>
              <a:pathLst>
                <a:path w="4692650">
                  <a:moveTo>
                    <a:pt x="0" y="0"/>
                  </a:moveTo>
                  <a:lnTo>
                    <a:pt x="4692599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943648"/>
              </p:ext>
            </p:extLst>
          </p:nvPr>
        </p:nvGraphicFramePr>
        <p:xfrm>
          <a:off x="2702999" y="4509135"/>
          <a:ext cx="2699385" cy="195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96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Full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Professors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ts val="1325"/>
                        </a:lnSpc>
                      </a:pPr>
                      <a:r>
                        <a:rPr sz="16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88</a:t>
                      </a:r>
                      <a:endParaRPr sz="1600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International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Faculty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Post-doc/Research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Professors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39/7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Adjunct</a:t>
                      </a:r>
                      <a:r>
                        <a:rPr sz="1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Professors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Emeritus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Professors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IEEE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ACM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Fellows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600" b="1" spc="-2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600" dirty="0">
                        <a:solidFill>
                          <a:srgbClr val="FFC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Administrative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Staff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824299" y="4441753"/>
            <a:ext cx="13557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Faculty</a:t>
            </a:r>
            <a:r>
              <a:rPr kumimoji="0" sz="1300" b="0" i="0" u="none" strike="noStrike" kern="0" cap="none" spc="-6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&amp;</a:t>
            </a:r>
            <a:r>
              <a:rPr kumimoji="0" sz="1300" b="0" i="0" u="none" strike="noStrike" kern="0" cap="none" spc="-5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Staff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41998" y="2579027"/>
            <a:ext cx="1584325" cy="720090"/>
          </a:xfrm>
          <a:custGeom>
            <a:avLst/>
            <a:gdLst/>
            <a:ahLst/>
            <a:cxnLst/>
            <a:rect l="l" t="t" r="r" b="b"/>
            <a:pathLst>
              <a:path w="1584325" h="720089">
                <a:moveTo>
                  <a:pt x="1583994" y="0"/>
                </a:moveTo>
                <a:lnTo>
                  <a:pt x="0" y="0"/>
                </a:lnTo>
                <a:lnTo>
                  <a:pt x="0" y="720001"/>
                </a:lnTo>
                <a:lnTo>
                  <a:pt x="1583994" y="720001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46299" y="2597101"/>
            <a:ext cx="1040765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9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Patents</a:t>
            </a:r>
            <a:r>
              <a:rPr kumimoji="0" sz="1300" b="0" i="0" u="none" strike="noStrike" kern="0" cap="none" spc="-3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5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&amp; </a:t>
            </a:r>
            <a:r>
              <a:rPr kumimoji="0" sz="1300" b="0" i="0" u="none" strike="noStrike" kern="0" cap="none" spc="-3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Technology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Transfers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42000" y="2589832"/>
            <a:ext cx="4909820" cy="0"/>
          </a:xfrm>
          <a:custGeom>
            <a:avLst/>
            <a:gdLst/>
            <a:ahLst/>
            <a:cxnLst/>
            <a:rect l="l" t="t" r="r" b="b"/>
            <a:pathLst>
              <a:path w="4909820">
                <a:moveTo>
                  <a:pt x="0" y="0"/>
                </a:moveTo>
                <a:lnTo>
                  <a:pt x="49097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8625000" y="2662429"/>
          <a:ext cx="2915285" cy="803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8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96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Patents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Registered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(domestic)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ts val="1325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1,006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Patents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Registered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(global)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Technology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Transfers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6.4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million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USD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6641998" y="1655025"/>
            <a:ext cx="1584325" cy="288290"/>
          </a:xfrm>
          <a:custGeom>
            <a:avLst/>
            <a:gdLst/>
            <a:ahLst/>
            <a:cxnLst/>
            <a:rect l="l" t="t" r="r" b="b"/>
            <a:pathLst>
              <a:path w="1584325" h="288289">
                <a:moveTo>
                  <a:pt x="1583994" y="0"/>
                </a:moveTo>
                <a:lnTo>
                  <a:pt x="0" y="0"/>
                </a:lnTo>
                <a:lnTo>
                  <a:pt x="0" y="287997"/>
                </a:lnTo>
                <a:lnTo>
                  <a:pt x="1583994" y="287997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46299" y="1681882"/>
            <a:ext cx="7886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Startups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42000" y="1665833"/>
            <a:ext cx="4909820" cy="0"/>
          </a:xfrm>
          <a:custGeom>
            <a:avLst/>
            <a:gdLst/>
            <a:ahLst/>
            <a:cxnLst/>
            <a:rect l="l" t="t" r="r" b="b"/>
            <a:pathLst>
              <a:path w="4909820">
                <a:moveTo>
                  <a:pt x="0" y="0"/>
                </a:moveTo>
                <a:lnTo>
                  <a:pt x="49097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8625000" y="1738429"/>
          <a:ext cx="2916555" cy="515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96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Faculty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ts val="1325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Student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6641998" y="3805402"/>
            <a:ext cx="1584325" cy="478155"/>
          </a:xfrm>
          <a:custGeom>
            <a:avLst/>
            <a:gdLst/>
            <a:ahLst/>
            <a:cxnLst/>
            <a:rect l="l" t="t" r="r" b="b"/>
            <a:pathLst>
              <a:path w="1584325" h="478154">
                <a:moveTo>
                  <a:pt x="1583994" y="0"/>
                </a:moveTo>
                <a:lnTo>
                  <a:pt x="0" y="0"/>
                </a:lnTo>
                <a:lnTo>
                  <a:pt x="0" y="478104"/>
                </a:lnTo>
                <a:lnTo>
                  <a:pt x="1583994" y="478104"/>
                </a:lnTo>
                <a:lnTo>
                  <a:pt x="15839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46299" y="3805473"/>
            <a:ext cx="1397635" cy="45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9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Research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Centers</a:t>
            </a:r>
            <a:r>
              <a:rPr kumimoji="0" sz="1300" b="0" i="0" u="none" strike="noStrike" kern="0" cap="none" spc="-7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&amp;</a:t>
            </a:r>
            <a:r>
              <a:rPr kumimoji="0" sz="1300" b="0" i="0" u="none" strike="noStrike" kern="0" cap="none" spc="-6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2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Labs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41998" y="4751247"/>
            <a:ext cx="1584325" cy="2882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116839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Publication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41998" y="5903252"/>
            <a:ext cx="1692275" cy="2882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116839" marR="0" lvl="0" indent="0" defTabSz="91440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Research</a:t>
            </a:r>
            <a:r>
              <a:rPr kumimoji="0" sz="1300" b="0" i="0" u="none" strike="noStrike" kern="0" cap="none" spc="-3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Grants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42000" y="3816201"/>
            <a:ext cx="4909820" cy="0"/>
          </a:xfrm>
          <a:custGeom>
            <a:avLst/>
            <a:gdLst/>
            <a:ahLst/>
            <a:cxnLst/>
            <a:rect l="l" t="t" r="r" b="b"/>
            <a:pathLst>
              <a:path w="4909820">
                <a:moveTo>
                  <a:pt x="0" y="0"/>
                </a:moveTo>
                <a:lnTo>
                  <a:pt x="49097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642000" y="4762053"/>
            <a:ext cx="4909820" cy="0"/>
          </a:xfrm>
          <a:custGeom>
            <a:avLst/>
            <a:gdLst/>
            <a:ahLst/>
            <a:cxnLst/>
            <a:rect l="l" t="t" r="r" b="b"/>
            <a:pathLst>
              <a:path w="4909820">
                <a:moveTo>
                  <a:pt x="0" y="0"/>
                </a:moveTo>
                <a:lnTo>
                  <a:pt x="49097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42000" y="5914051"/>
            <a:ext cx="4909820" cy="0"/>
          </a:xfrm>
          <a:custGeom>
            <a:avLst/>
            <a:gdLst/>
            <a:ahLst/>
            <a:cxnLst/>
            <a:rect l="l" t="t" r="r" b="b"/>
            <a:pathLst>
              <a:path w="4909820">
                <a:moveTo>
                  <a:pt x="0" y="0"/>
                </a:moveTo>
                <a:lnTo>
                  <a:pt x="490979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8625000" y="3888799"/>
          <a:ext cx="2916555" cy="515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96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Research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Centers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ts val="1325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5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Labs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8625000" y="4862353"/>
          <a:ext cx="2915919" cy="84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365">
                <a:tc>
                  <a:txBody>
                    <a:bodyPr/>
                    <a:lstStyle/>
                    <a:p>
                      <a:pPr marL="35560">
                        <a:lnSpc>
                          <a:spcPts val="1105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Avg</a:t>
                      </a:r>
                      <a:r>
                        <a:rPr sz="1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publications</a:t>
                      </a:r>
                      <a:r>
                        <a:rPr sz="1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year</a:t>
                      </a:r>
                      <a:r>
                        <a:rPr sz="10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SCI/SSCI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journals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35560" marR="4267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20%</a:t>
                      </a:r>
                      <a:r>
                        <a:rPr sz="100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our</a:t>
                      </a:r>
                      <a:r>
                        <a:rPr sz="1000" b="1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publications</a:t>
                      </a:r>
                      <a:r>
                        <a:rPr sz="1000" b="1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are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Top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10%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journals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0" name="object 30"/>
          <p:cNvGrpSpPr/>
          <p:nvPr/>
        </p:nvGrpSpPr>
        <p:grpSpPr>
          <a:xfrm>
            <a:off x="8625000" y="6394862"/>
            <a:ext cx="2916555" cy="3175"/>
            <a:chOff x="8625000" y="6394862"/>
            <a:chExt cx="2916555" cy="3175"/>
          </a:xfrm>
        </p:grpSpPr>
        <p:sp>
          <p:nvSpPr>
            <p:cNvPr id="31" name="object 31"/>
            <p:cNvSpPr/>
            <p:nvPr/>
          </p:nvSpPr>
          <p:spPr>
            <a:xfrm>
              <a:off x="8625000" y="6396450"/>
              <a:ext cx="1728470" cy="0"/>
            </a:xfrm>
            <a:custGeom>
              <a:avLst/>
              <a:gdLst/>
              <a:ahLst/>
              <a:cxnLst/>
              <a:rect l="l" t="t" r="r" b="b"/>
              <a:pathLst>
                <a:path w="1728470">
                  <a:moveTo>
                    <a:pt x="0" y="0"/>
                  </a:moveTo>
                  <a:lnTo>
                    <a:pt x="1728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0352999" y="6396450"/>
              <a:ext cx="1188085" cy="0"/>
            </a:xfrm>
            <a:custGeom>
              <a:avLst/>
              <a:gdLst/>
              <a:ahLst/>
              <a:cxnLst/>
              <a:rect l="l" t="t" r="r" b="b"/>
              <a:pathLst>
                <a:path w="1188084">
                  <a:moveTo>
                    <a:pt x="0" y="0"/>
                  </a:moveTo>
                  <a:lnTo>
                    <a:pt x="11879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648300" y="6067411"/>
            <a:ext cx="1289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140 million</a:t>
            </a:r>
            <a:r>
              <a:rPr kumimoji="0" sz="1000" b="1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USD/Year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EE</a:t>
            </a:r>
            <a:r>
              <a:rPr spc="-35" dirty="0"/>
              <a:t> </a:t>
            </a:r>
            <a:r>
              <a:rPr dirty="0"/>
              <a:t>by</a:t>
            </a:r>
            <a:r>
              <a:rPr spc="-3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10" dirty="0"/>
              <a:t>Numbers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04253" y="1064968"/>
            <a:ext cx="9645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(as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fall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2023)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9995" y="440999"/>
            <a:ext cx="812800" cy="182880"/>
            <a:chOff x="539995" y="440999"/>
            <a:chExt cx="812800" cy="182880"/>
          </a:xfrm>
        </p:grpSpPr>
        <p:sp>
          <p:nvSpPr>
            <p:cNvPr id="5" name="object 5"/>
            <p:cNvSpPr/>
            <p:nvPr/>
          </p:nvSpPr>
          <p:spPr>
            <a:xfrm>
              <a:off x="922058" y="441032"/>
              <a:ext cx="48895" cy="182880"/>
            </a:xfrm>
            <a:custGeom>
              <a:avLst/>
              <a:gdLst/>
              <a:ahLst/>
              <a:cxnLst/>
              <a:rect l="l" t="t" r="r" b="b"/>
              <a:pathLst>
                <a:path w="48894" h="182879">
                  <a:moveTo>
                    <a:pt x="48615" y="0"/>
                  </a:moveTo>
                  <a:lnTo>
                    <a:pt x="0" y="0"/>
                  </a:lnTo>
                  <a:lnTo>
                    <a:pt x="0" y="182841"/>
                  </a:lnTo>
                  <a:lnTo>
                    <a:pt x="48615" y="182841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789" y="440999"/>
              <a:ext cx="347889" cy="182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9995" y="440999"/>
              <a:ext cx="368300" cy="182880"/>
            </a:xfrm>
            <a:custGeom>
              <a:avLst/>
              <a:gdLst/>
              <a:ahLst/>
              <a:cxnLst/>
              <a:rect l="l" t="t" r="r" b="b"/>
              <a:pathLst>
                <a:path w="368300" h="182879">
                  <a:moveTo>
                    <a:pt x="291414" y="0"/>
                  </a:moveTo>
                  <a:lnTo>
                    <a:pt x="234099" y="0"/>
                  </a:lnTo>
                  <a:lnTo>
                    <a:pt x="165354" y="164553"/>
                  </a:lnTo>
                  <a:lnTo>
                    <a:pt x="99834" y="91465"/>
                  </a:lnTo>
                  <a:lnTo>
                    <a:pt x="181762" y="0"/>
                  </a:lnTo>
                  <a:lnTo>
                    <a:pt x="126276" y="0"/>
                  </a:lnTo>
                  <a:lnTo>
                    <a:pt x="48615" y="86817"/>
                  </a:lnTo>
                  <a:lnTo>
                    <a:pt x="48615" y="0"/>
                  </a:lnTo>
                  <a:lnTo>
                    <a:pt x="0" y="0"/>
                  </a:lnTo>
                  <a:lnTo>
                    <a:pt x="0" y="182867"/>
                  </a:lnTo>
                  <a:lnTo>
                    <a:pt x="48615" y="182867"/>
                  </a:lnTo>
                  <a:lnTo>
                    <a:pt x="48615" y="96088"/>
                  </a:lnTo>
                  <a:lnTo>
                    <a:pt x="126276" y="182867"/>
                  </a:lnTo>
                  <a:lnTo>
                    <a:pt x="207098" y="182867"/>
                  </a:lnTo>
                  <a:lnTo>
                    <a:pt x="262763" y="44970"/>
                  </a:lnTo>
                  <a:lnTo>
                    <a:pt x="303187" y="146342"/>
                  </a:lnTo>
                  <a:lnTo>
                    <a:pt x="238925" y="146342"/>
                  </a:lnTo>
                  <a:lnTo>
                    <a:pt x="254190" y="182867"/>
                  </a:lnTo>
                  <a:lnTo>
                    <a:pt x="367817" y="182867"/>
                  </a:lnTo>
                  <a:lnTo>
                    <a:pt x="291414" y="0"/>
                  </a:lnTo>
                  <a:close/>
                </a:path>
              </a:pathLst>
            </a:custGeom>
            <a:solidFill>
              <a:srgbClr val="1955A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428000" y="440997"/>
            <a:ext cx="368935" cy="182880"/>
            <a:chOff x="1428000" y="440997"/>
            <a:chExt cx="368935" cy="1828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000" y="440997"/>
              <a:ext cx="171663" cy="1828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5207" y="440997"/>
              <a:ext cx="171663" cy="18287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03999" y="2206904"/>
            <a:ext cx="1948180" cy="2882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116839" marR="0" lvl="0" indent="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Alumni</a:t>
            </a:r>
            <a:r>
              <a:rPr kumimoji="0" sz="1300" b="0" i="0" u="none" strike="noStrike" kern="0" cap="none" spc="-9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Career</a:t>
            </a:r>
            <a:r>
              <a:rPr kumimoji="0" sz="1300" b="0" i="0" u="none" strike="noStrike" kern="0" cap="none" spc="-9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2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Path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1300" y="2205000"/>
            <a:ext cx="5330190" cy="3083560"/>
            <a:chOff x="491300" y="2205000"/>
            <a:chExt cx="5330190" cy="3083560"/>
          </a:xfrm>
        </p:grpSpPr>
        <p:sp>
          <p:nvSpPr>
            <p:cNvPr id="13" name="object 13"/>
            <p:cNvSpPr/>
            <p:nvPr/>
          </p:nvSpPr>
          <p:spPr>
            <a:xfrm>
              <a:off x="504000" y="2217700"/>
              <a:ext cx="5304790" cy="0"/>
            </a:xfrm>
            <a:custGeom>
              <a:avLst/>
              <a:gdLst/>
              <a:ahLst/>
              <a:cxnLst/>
              <a:rect l="l" t="t" r="r" b="b"/>
              <a:pathLst>
                <a:path w="5304790">
                  <a:moveTo>
                    <a:pt x="0" y="0"/>
                  </a:moveTo>
                  <a:lnTo>
                    <a:pt x="5304599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187823" y="3402627"/>
              <a:ext cx="513715" cy="942975"/>
            </a:xfrm>
            <a:custGeom>
              <a:avLst/>
              <a:gdLst/>
              <a:ahLst/>
              <a:cxnLst/>
              <a:rect l="l" t="t" r="r" b="b"/>
              <a:pathLst>
                <a:path w="513714" h="942975">
                  <a:moveTo>
                    <a:pt x="513257" y="0"/>
                  </a:moveTo>
                  <a:lnTo>
                    <a:pt x="462614" y="1240"/>
                  </a:lnTo>
                  <a:lnTo>
                    <a:pt x="412862" y="4969"/>
                  </a:lnTo>
                  <a:lnTo>
                    <a:pt x="363970" y="11196"/>
                  </a:lnTo>
                  <a:lnTo>
                    <a:pt x="315906" y="19929"/>
                  </a:lnTo>
                  <a:lnTo>
                    <a:pt x="268639" y="31178"/>
                  </a:lnTo>
                  <a:lnTo>
                    <a:pt x="222136" y="44952"/>
                  </a:lnTo>
                  <a:lnTo>
                    <a:pt x="176367" y="61261"/>
                  </a:lnTo>
                  <a:lnTo>
                    <a:pt x="131301" y="80114"/>
                  </a:lnTo>
                  <a:lnTo>
                    <a:pt x="86905" y="101521"/>
                  </a:lnTo>
                  <a:lnTo>
                    <a:pt x="43148" y="125490"/>
                  </a:lnTo>
                  <a:lnTo>
                    <a:pt x="0" y="152031"/>
                  </a:lnTo>
                  <a:lnTo>
                    <a:pt x="513257" y="942378"/>
                  </a:lnTo>
                  <a:lnTo>
                    <a:pt x="513257" y="0"/>
                  </a:lnTo>
                  <a:close/>
                </a:path>
              </a:pathLst>
            </a:custGeom>
            <a:solidFill>
              <a:srgbClr val="C7EAF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758731" y="3554658"/>
              <a:ext cx="942975" cy="1553210"/>
            </a:xfrm>
            <a:custGeom>
              <a:avLst/>
              <a:gdLst/>
              <a:ahLst/>
              <a:cxnLst/>
              <a:rect l="l" t="t" r="r" b="b"/>
              <a:pathLst>
                <a:path w="942975" h="1553210">
                  <a:moveTo>
                    <a:pt x="429092" y="0"/>
                  </a:moveTo>
                  <a:lnTo>
                    <a:pt x="386162" y="29215"/>
                  </a:lnTo>
                  <a:lnTo>
                    <a:pt x="346734" y="58948"/>
                  </a:lnTo>
                  <a:lnTo>
                    <a:pt x="310176" y="89801"/>
                  </a:lnTo>
                  <a:lnTo>
                    <a:pt x="275853" y="122374"/>
                  </a:lnTo>
                  <a:lnTo>
                    <a:pt x="243131" y="157270"/>
                  </a:lnTo>
                  <a:lnTo>
                    <a:pt x="211377" y="195090"/>
                  </a:lnTo>
                  <a:lnTo>
                    <a:pt x="179956" y="236435"/>
                  </a:lnTo>
                  <a:lnTo>
                    <a:pt x="152444" y="276389"/>
                  </a:lnTo>
                  <a:lnTo>
                    <a:pt x="127258" y="317245"/>
                  </a:lnTo>
                  <a:lnTo>
                    <a:pt x="104385" y="358922"/>
                  </a:lnTo>
                  <a:lnTo>
                    <a:pt x="83812" y="401337"/>
                  </a:lnTo>
                  <a:lnTo>
                    <a:pt x="65526" y="444407"/>
                  </a:lnTo>
                  <a:lnTo>
                    <a:pt x="49514" y="488050"/>
                  </a:lnTo>
                  <a:lnTo>
                    <a:pt x="35763" y="532182"/>
                  </a:lnTo>
                  <a:lnTo>
                    <a:pt x="24260" y="576721"/>
                  </a:lnTo>
                  <a:lnTo>
                    <a:pt x="14991" y="621585"/>
                  </a:lnTo>
                  <a:lnTo>
                    <a:pt x="7943" y="666690"/>
                  </a:lnTo>
                  <a:lnTo>
                    <a:pt x="3105" y="711954"/>
                  </a:lnTo>
                  <a:lnTo>
                    <a:pt x="461" y="757295"/>
                  </a:lnTo>
                  <a:lnTo>
                    <a:pt x="0" y="802629"/>
                  </a:lnTo>
                  <a:lnTo>
                    <a:pt x="1707" y="847873"/>
                  </a:lnTo>
                  <a:lnTo>
                    <a:pt x="5571" y="892946"/>
                  </a:lnTo>
                  <a:lnTo>
                    <a:pt x="11578" y="937764"/>
                  </a:lnTo>
                  <a:lnTo>
                    <a:pt x="19714" y="982245"/>
                  </a:lnTo>
                  <a:lnTo>
                    <a:pt x="29968" y="1026306"/>
                  </a:lnTo>
                  <a:lnTo>
                    <a:pt x="42324" y="1069864"/>
                  </a:lnTo>
                  <a:lnTo>
                    <a:pt x="56772" y="1112837"/>
                  </a:lnTo>
                  <a:lnTo>
                    <a:pt x="73297" y="1155141"/>
                  </a:lnTo>
                  <a:lnTo>
                    <a:pt x="91886" y="1196695"/>
                  </a:lnTo>
                  <a:lnTo>
                    <a:pt x="112527" y="1237415"/>
                  </a:lnTo>
                  <a:lnTo>
                    <a:pt x="135206" y="1277219"/>
                  </a:lnTo>
                  <a:lnTo>
                    <a:pt x="159910" y="1316024"/>
                  </a:lnTo>
                  <a:lnTo>
                    <a:pt x="186625" y="1353747"/>
                  </a:lnTo>
                  <a:lnTo>
                    <a:pt x="215340" y="1390306"/>
                  </a:lnTo>
                  <a:lnTo>
                    <a:pt x="246041" y="1425618"/>
                  </a:lnTo>
                  <a:lnTo>
                    <a:pt x="278714" y="1459600"/>
                  </a:lnTo>
                  <a:lnTo>
                    <a:pt x="313347" y="1492169"/>
                  </a:lnTo>
                  <a:lnTo>
                    <a:pt x="349926" y="1523243"/>
                  </a:lnTo>
                  <a:lnTo>
                    <a:pt x="388439" y="1552740"/>
                  </a:lnTo>
                  <a:lnTo>
                    <a:pt x="942350" y="790346"/>
                  </a:lnTo>
                  <a:lnTo>
                    <a:pt x="429092" y="0"/>
                  </a:lnTo>
                  <a:close/>
                </a:path>
              </a:pathLst>
            </a:custGeom>
            <a:solidFill>
              <a:srgbClr val="7ED3F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147171" y="4345005"/>
              <a:ext cx="554355" cy="799465"/>
            </a:xfrm>
            <a:custGeom>
              <a:avLst/>
              <a:gdLst/>
              <a:ahLst/>
              <a:cxnLst/>
              <a:rect l="l" t="t" r="r" b="b"/>
              <a:pathLst>
                <a:path w="554354" h="799464">
                  <a:moveTo>
                    <a:pt x="553910" y="0"/>
                  </a:moveTo>
                  <a:lnTo>
                    <a:pt x="0" y="762393"/>
                  </a:lnTo>
                  <a:lnTo>
                    <a:pt x="13141" y="771755"/>
                  </a:lnTo>
                  <a:lnTo>
                    <a:pt x="26957" y="781240"/>
                  </a:lnTo>
                  <a:lnTo>
                    <a:pt x="40928" y="790497"/>
                  </a:lnTo>
                  <a:lnTo>
                    <a:pt x="54533" y="799172"/>
                  </a:lnTo>
                  <a:lnTo>
                    <a:pt x="553910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201704" y="4345005"/>
              <a:ext cx="630555" cy="943610"/>
            </a:xfrm>
            <a:custGeom>
              <a:avLst/>
              <a:gdLst/>
              <a:ahLst/>
              <a:cxnLst/>
              <a:rect l="l" t="t" r="r" b="b"/>
              <a:pathLst>
                <a:path w="630554" h="943610">
                  <a:moveTo>
                    <a:pt x="499376" y="0"/>
                  </a:moveTo>
                  <a:lnTo>
                    <a:pt x="0" y="799172"/>
                  </a:lnTo>
                  <a:lnTo>
                    <a:pt x="45088" y="825815"/>
                  </a:lnTo>
                  <a:lnTo>
                    <a:pt x="90726" y="849732"/>
                  </a:lnTo>
                  <a:lnTo>
                    <a:pt x="136920" y="870923"/>
                  </a:lnTo>
                  <a:lnTo>
                    <a:pt x="183675" y="889391"/>
                  </a:lnTo>
                  <a:lnTo>
                    <a:pt x="230996" y="905136"/>
                  </a:lnTo>
                  <a:lnTo>
                    <a:pt x="278887" y="918159"/>
                  </a:lnTo>
                  <a:lnTo>
                    <a:pt x="327354" y="928461"/>
                  </a:lnTo>
                  <a:lnTo>
                    <a:pt x="376402" y="936044"/>
                  </a:lnTo>
                  <a:lnTo>
                    <a:pt x="426036" y="940909"/>
                  </a:lnTo>
                  <a:lnTo>
                    <a:pt x="476260" y="943057"/>
                  </a:lnTo>
                  <a:lnTo>
                    <a:pt x="527081" y="942488"/>
                  </a:lnTo>
                  <a:lnTo>
                    <a:pt x="578502" y="939205"/>
                  </a:lnTo>
                  <a:lnTo>
                    <a:pt x="630529" y="933208"/>
                  </a:lnTo>
                  <a:lnTo>
                    <a:pt x="499376" y="0"/>
                  </a:lnTo>
                  <a:close/>
                </a:path>
              </a:pathLst>
            </a:custGeom>
            <a:solidFill>
              <a:srgbClr val="009F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701081" y="3448753"/>
              <a:ext cx="942975" cy="1830070"/>
            </a:xfrm>
            <a:custGeom>
              <a:avLst/>
              <a:gdLst/>
              <a:ahLst/>
              <a:cxnLst/>
              <a:rect l="l" t="t" r="r" b="b"/>
              <a:pathLst>
                <a:path w="942975" h="1830070">
                  <a:moveTo>
                    <a:pt x="291211" y="0"/>
                  </a:moveTo>
                  <a:lnTo>
                    <a:pt x="0" y="896251"/>
                  </a:lnTo>
                  <a:lnTo>
                    <a:pt x="131152" y="1829460"/>
                  </a:lnTo>
                  <a:lnTo>
                    <a:pt x="181172" y="1821229"/>
                  </a:lnTo>
                  <a:lnTo>
                    <a:pt x="230002" y="1810784"/>
                  </a:lnTo>
                  <a:lnTo>
                    <a:pt x="277602" y="1798157"/>
                  </a:lnTo>
                  <a:lnTo>
                    <a:pt x="323933" y="1783381"/>
                  </a:lnTo>
                  <a:lnTo>
                    <a:pt x="368956" y="1766489"/>
                  </a:lnTo>
                  <a:lnTo>
                    <a:pt x="412632" y="1747515"/>
                  </a:lnTo>
                  <a:lnTo>
                    <a:pt x="454922" y="1726490"/>
                  </a:lnTo>
                  <a:lnTo>
                    <a:pt x="495786" y="1703448"/>
                  </a:lnTo>
                  <a:lnTo>
                    <a:pt x="535185" y="1678421"/>
                  </a:lnTo>
                  <a:lnTo>
                    <a:pt x="573081" y="1651443"/>
                  </a:lnTo>
                  <a:lnTo>
                    <a:pt x="609433" y="1622547"/>
                  </a:lnTo>
                  <a:lnTo>
                    <a:pt x="644203" y="1591765"/>
                  </a:lnTo>
                  <a:lnTo>
                    <a:pt x="677351" y="1559129"/>
                  </a:lnTo>
                  <a:lnTo>
                    <a:pt x="708839" y="1524674"/>
                  </a:lnTo>
                  <a:lnTo>
                    <a:pt x="738627" y="1488432"/>
                  </a:lnTo>
                  <a:lnTo>
                    <a:pt x="766675" y="1450436"/>
                  </a:lnTo>
                  <a:lnTo>
                    <a:pt x="792946" y="1410719"/>
                  </a:lnTo>
                  <a:lnTo>
                    <a:pt x="817399" y="1369313"/>
                  </a:lnTo>
                  <a:lnTo>
                    <a:pt x="839995" y="1326251"/>
                  </a:lnTo>
                  <a:lnTo>
                    <a:pt x="860695" y="1281567"/>
                  </a:lnTo>
                  <a:lnTo>
                    <a:pt x="879460" y="1235293"/>
                  </a:lnTo>
                  <a:lnTo>
                    <a:pt x="896251" y="1187462"/>
                  </a:lnTo>
                  <a:lnTo>
                    <a:pt x="910071" y="1140963"/>
                  </a:lnTo>
                  <a:lnTo>
                    <a:pt x="921399" y="1094323"/>
                  </a:lnTo>
                  <a:lnTo>
                    <a:pt x="930273" y="1047617"/>
                  </a:lnTo>
                  <a:lnTo>
                    <a:pt x="936732" y="1000921"/>
                  </a:lnTo>
                  <a:lnTo>
                    <a:pt x="940813" y="954308"/>
                  </a:lnTo>
                  <a:lnTo>
                    <a:pt x="942555" y="907854"/>
                  </a:lnTo>
                  <a:lnTo>
                    <a:pt x="941995" y="861632"/>
                  </a:lnTo>
                  <a:lnTo>
                    <a:pt x="939172" y="815718"/>
                  </a:lnTo>
                  <a:lnTo>
                    <a:pt x="934123" y="770185"/>
                  </a:lnTo>
                  <a:lnTo>
                    <a:pt x="926887" y="725110"/>
                  </a:lnTo>
                  <a:lnTo>
                    <a:pt x="917501" y="680565"/>
                  </a:lnTo>
                  <a:lnTo>
                    <a:pt x="906004" y="636627"/>
                  </a:lnTo>
                  <a:lnTo>
                    <a:pt x="892433" y="593369"/>
                  </a:lnTo>
                  <a:lnTo>
                    <a:pt x="876828" y="550866"/>
                  </a:lnTo>
                  <a:lnTo>
                    <a:pt x="859224" y="509193"/>
                  </a:lnTo>
                  <a:lnTo>
                    <a:pt x="839662" y="468425"/>
                  </a:lnTo>
                  <a:lnTo>
                    <a:pt x="818178" y="428635"/>
                  </a:lnTo>
                  <a:lnTo>
                    <a:pt x="794810" y="389899"/>
                  </a:lnTo>
                  <a:lnTo>
                    <a:pt x="769598" y="352291"/>
                  </a:lnTo>
                  <a:lnTo>
                    <a:pt x="742578" y="315886"/>
                  </a:lnTo>
                  <a:lnTo>
                    <a:pt x="713789" y="280758"/>
                  </a:lnTo>
                  <a:lnTo>
                    <a:pt x="683268" y="246982"/>
                  </a:lnTo>
                  <a:lnTo>
                    <a:pt x="651055" y="214633"/>
                  </a:lnTo>
                  <a:lnTo>
                    <a:pt x="617186" y="183785"/>
                  </a:lnTo>
                  <a:lnTo>
                    <a:pt x="581700" y="154513"/>
                  </a:lnTo>
                  <a:lnTo>
                    <a:pt x="544635" y="126891"/>
                  </a:lnTo>
                  <a:lnTo>
                    <a:pt x="506029" y="100995"/>
                  </a:lnTo>
                  <a:lnTo>
                    <a:pt x="465919" y="76898"/>
                  </a:lnTo>
                  <a:lnTo>
                    <a:pt x="424345" y="54675"/>
                  </a:lnTo>
                  <a:lnTo>
                    <a:pt x="381343" y="34402"/>
                  </a:lnTo>
                  <a:lnTo>
                    <a:pt x="336952" y="16152"/>
                  </a:lnTo>
                  <a:lnTo>
                    <a:pt x="291211" y="0"/>
                  </a:lnTo>
                  <a:close/>
                </a:path>
              </a:pathLst>
            </a:custGeom>
            <a:solidFill>
              <a:srgbClr val="0077C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701081" y="3402627"/>
              <a:ext cx="291465" cy="942975"/>
            </a:xfrm>
            <a:custGeom>
              <a:avLst/>
              <a:gdLst/>
              <a:ahLst/>
              <a:cxnLst/>
              <a:rect l="l" t="t" r="r" b="b"/>
              <a:pathLst>
                <a:path w="291464" h="942975">
                  <a:moveTo>
                    <a:pt x="0" y="0"/>
                  </a:moveTo>
                  <a:lnTo>
                    <a:pt x="0" y="942378"/>
                  </a:lnTo>
                  <a:lnTo>
                    <a:pt x="291211" y="46126"/>
                  </a:lnTo>
                  <a:lnTo>
                    <a:pt x="242494" y="31539"/>
                  </a:lnTo>
                  <a:lnTo>
                    <a:pt x="194844" y="19870"/>
                  </a:lnTo>
                  <a:lnTo>
                    <a:pt x="147515" y="10999"/>
                  </a:lnTo>
                  <a:lnTo>
                    <a:pt x="99761" y="4810"/>
                  </a:lnTo>
                  <a:lnTo>
                    <a:pt x="50838" y="1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C9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645815" y="2753667"/>
            <a:ext cx="2169795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6460" algn="l"/>
              </a:tabLst>
              <a:defRPr/>
            </a:pPr>
            <a:r>
              <a:rPr kumimoji="0" sz="13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BS &amp;</a:t>
            </a:r>
            <a:r>
              <a:rPr kumimoji="0" sz="1300" b="0" i="0" u="sng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 </a:t>
            </a:r>
            <a:r>
              <a:rPr kumimoji="0" sz="1300" b="0" i="0" u="sng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MS</a:t>
            </a:r>
            <a:r>
              <a:rPr kumimoji="0" sz="13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	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91845" y="5338698"/>
            <a:ext cx="116586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105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Institutes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14016" y="5464242"/>
            <a:ext cx="321310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11</a:t>
            </a:r>
            <a:r>
              <a:rPr kumimoji="0" sz="1425" b="0" i="0" u="none" strike="noStrike" kern="0" cap="none" spc="-120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2532" y="3092573"/>
            <a:ext cx="678180" cy="3810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175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Academia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ts val="1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-37" normalizeH="0" baseline="-595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9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34617" y="4080302"/>
            <a:ext cx="684530" cy="569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lvl="0" indent="0" algn="ctr" defTabSz="914400" eaLnBrk="1" fontAlgn="auto" latinLnBrk="0" hangingPunct="1">
              <a:lnSpc>
                <a:spcPct val="1020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Advanced Studies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31</a:t>
            </a:r>
            <a:r>
              <a:rPr kumimoji="0" sz="1425" b="0" i="0" u="none" strike="noStrike" kern="0" cap="none" spc="-37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23130" y="3146044"/>
            <a:ext cx="671195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Others</a:t>
            </a:r>
            <a:r>
              <a:rPr kumimoji="0" sz="105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100" b="1" i="0" u="none" strike="noStrike" kern="0" cap="none" spc="-37" normalizeH="0" baseline="-396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9</a:t>
            </a:r>
            <a:r>
              <a:rPr kumimoji="0" sz="1425" b="0" i="0" u="none" strike="noStrike" kern="0" cap="none" spc="-37" normalizeH="0" baseline="2923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2923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30711" y="4242245"/>
            <a:ext cx="664210" cy="47625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Industries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6350" lvl="0" indent="0" algn="ctr" defTabSz="91440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43</a:t>
            </a:r>
            <a:r>
              <a:rPr kumimoji="0" sz="1425" b="0" i="0" u="none" strike="noStrike" kern="0" cap="none" spc="-37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65308" y="5124662"/>
            <a:ext cx="868044" cy="3810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175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Public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Sector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ts val="1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-37" normalizeH="0" baseline="-595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9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940675" y="3201001"/>
            <a:ext cx="935355" cy="2238375"/>
            <a:chOff x="3940675" y="3201001"/>
            <a:chExt cx="935355" cy="2238375"/>
          </a:xfrm>
        </p:grpSpPr>
        <p:sp>
          <p:nvSpPr>
            <p:cNvPr id="29" name="object 29"/>
            <p:cNvSpPr/>
            <p:nvPr/>
          </p:nvSpPr>
          <p:spPr>
            <a:xfrm>
              <a:off x="4123129" y="3292022"/>
              <a:ext cx="293370" cy="320040"/>
            </a:xfrm>
            <a:custGeom>
              <a:avLst/>
              <a:gdLst/>
              <a:ahLst/>
              <a:cxnLst/>
              <a:rect l="l" t="t" r="r" b="b"/>
              <a:pathLst>
                <a:path w="293370" h="320039">
                  <a:moveTo>
                    <a:pt x="0" y="0"/>
                  </a:moveTo>
                  <a:lnTo>
                    <a:pt x="292950" y="0"/>
                  </a:lnTo>
                  <a:lnTo>
                    <a:pt x="292950" y="319582"/>
                  </a:lnTo>
                </a:path>
              </a:pathLst>
            </a:custGeom>
            <a:ln w="6350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943850" y="5110181"/>
              <a:ext cx="233045" cy="173990"/>
            </a:xfrm>
            <a:custGeom>
              <a:avLst/>
              <a:gdLst/>
              <a:ahLst/>
              <a:cxnLst/>
              <a:rect l="l" t="t" r="r" b="b"/>
              <a:pathLst>
                <a:path w="233045" h="173989">
                  <a:moveTo>
                    <a:pt x="232879" y="0"/>
                  </a:moveTo>
                  <a:lnTo>
                    <a:pt x="232879" y="173367"/>
                  </a:lnTo>
                  <a:lnTo>
                    <a:pt x="0" y="173367"/>
                  </a:lnTo>
                </a:path>
              </a:pathLst>
            </a:custGeom>
            <a:ln w="6349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459745" y="5165929"/>
              <a:ext cx="299720" cy="270510"/>
            </a:xfrm>
            <a:custGeom>
              <a:avLst/>
              <a:gdLst/>
              <a:ahLst/>
              <a:cxnLst/>
              <a:rect l="l" t="t" r="r" b="b"/>
              <a:pathLst>
                <a:path w="299720" h="270510">
                  <a:moveTo>
                    <a:pt x="0" y="0"/>
                  </a:moveTo>
                  <a:lnTo>
                    <a:pt x="0" y="270141"/>
                  </a:lnTo>
                  <a:lnTo>
                    <a:pt x="299389" y="270141"/>
                  </a:lnTo>
                </a:path>
              </a:pathLst>
            </a:custGeom>
            <a:ln w="6350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759125" y="3204176"/>
              <a:ext cx="113664" cy="276860"/>
            </a:xfrm>
            <a:custGeom>
              <a:avLst/>
              <a:gdLst/>
              <a:ahLst/>
              <a:cxnLst/>
              <a:rect l="l" t="t" r="r" b="b"/>
              <a:pathLst>
                <a:path w="113664" h="276860">
                  <a:moveTo>
                    <a:pt x="113461" y="0"/>
                  </a:moveTo>
                  <a:lnTo>
                    <a:pt x="0" y="0"/>
                  </a:lnTo>
                  <a:lnTo>
                    <a:pt x="0" y="276517"/>
                  </a:lnTo>
                </a:path>
              </a:pathLst>
            </a:custGeom>
            <a:ln w="6350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44834" y="2753667"/>
            <a:ext cx="2169795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6460" algn="l"/>
              </a:tabLst>
              <a:defRPr/>
            </a:pPr>
            <a:r>
              <a:rPr kumimoji="0" sz="1300" b="0" i="0" u="sng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Ph.D</a:t>
            </a:r>
            <a:r>
              <a:rPr kumimoji="0" sz="13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	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63594" y="3120626"/>
            <a:ext cx="678180" cy="399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245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Academia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11</a:t>
            </a:r>
            <a:r>
              <a:rPr kumimoji="0" sz="1425" b="0" i="0" u="none" strike="noStrike" kern="0" cap="none" spc="-37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7815" y="3476573"/>
            <a:ext cx="868044" cy="3810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175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Public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Sector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ts val="15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0" cap="none" spc="-37" normalizeH="0" baseline="-595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9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129476" y="3398766"/>
            <a:ext cx="1887855" cy="1885314"/>
            <a:chOff x="1129476" y="3398766"/>
            <a:chExt cx="1887855" cy="1885314"/>
          </a:xfrm>
        </p:grpSpPr>
        <p:sp>
          <p:nvSpPr>
            <p:cNvPr id="37" name="object 37"/>
            <p:cNvSpPr/>
            <p:nvPr/>
          </p:nvSpPr>
          <p:spPr>
            <a:xfrm>
              <a:off x="1469152" y="3398766"/>
              <a:ext cx="605790" cy="942975"/>
            </a:xfrm>
            <a:custGeom>
              <a:avLst/>
              <a:gdLst/>
              <a:ahLst/>
              <a:cxnLst/>
              <a:rect l="l" t="t" r="r" b="b"/>
              <a:pathLst>
                <a:path w="605789" h="942975">
                  <a:moveTo>
                    <a:pt x="605751" y="0"/>
                  </a:moveTo>
                  <a:lnTo>
                    <a:pt x="553395" y="1301"/>
                  </a:lnTo>
                  <a:lnTo>
                    <a:pt x="502016" y="5205"/>
                  </a:lnTo>
                  <a:lnTo>
                    <a:pt x="451611" y="11715"/>
                  </a:lnTo>
                  <a:lnTo>
                    <a:pt x="402175" y="20831"/>
                  </a:lnTo>
                  <a:lnTo>
                    <a:pt x="353702" y="32556"/>
                  </a:lnTo>
                  <a:lnTo>
                    <a:pt x="306187" y="46891"/>
                  </a:lnTo>
                  <a:lnTo>
                    <a:pt x="259625" y="63838"/>
                  </a:lnTo>
                  <a:lnTo>
                    <a:pt x="214013" y="83399"/>
                  </a:lnTo>
                  <a:lnTo>
                    <a:pt x="169343" y="105576"/>
                  </a:lnTo>
                  <a:lnTo>
                    <a:pt x="125612" y="130370"/>
                  </a:lnTo>
                  <a:lnTo>
                    <a:pt x="82814" y="157782"/>
                  </a:lnTo>
                  <a:lnTo>
                    <a:pt x="40945" y="187816"/>
                  </a:lnTo>
                  <a:lnTo>
                    <a:pt x="0" y="220472"/>
                  </a:lnTo>
                  <a:lnTo>
                    <a:pt x="605751" y="942378"/>
                  </a:lnTo>
                  <a:lnTo>
                    <a:pt x="605751" y="0"/>
                  </a:lnTo>
                  <a:close/>
                </a:path>
              </a:pathLst>
            </a:custGeom>
            <a:solidFill>
              <a:srgbClr val="7ED3F7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420282" y="3619238"/>
              <a:ext cx="654685" cy="721995"/>
            </a:xfrm>
            <a:custGeom>
              <a:avLst/>
              <a:gdLst/>
              <a:ahLst/>
              <a:cxnLst/>
              <a:rect l="l" t="t" r="r" b="b"/>
              <a:pathLst>
                <a:path w="654685" h="721995">
                  <a:moveTo>
                    <a:pt x="48869" y="0"/>
                  </a:moveTo>
                  <a:lnTo>
                    <a:pt x="36615" y="10490"/>
                  </a:lnTo>
                  <a:lnTo>
                    <a:pt x="24072" y="21604"/>
                  </a:lnTo>
                  <a:lnTo>
                    <a:pt x="11711" y="32920"/>
                  </a:lnTo>
                  <a:lnTo>
                    <a:pt x="0" y="44018"/>
                  </a:lnTo>
                  <a:lnTo>
                    <a:pt x="654621" y="721906"/>
                  </a:lnTo>
                  <a:lnTo>
                    <a:pt x="48869" y="0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129476" y="3663256"/>
              <a:ext cx="945515" cy="1091565"/>
            </a:xfrm>
            <a:custGeom>
              <a:avLst/>
              <a:gdLst/>
              <a:ahLst/>
              <a:cxnLst/>
              <a:rect l="l" t="t" r="r" b="b"/>
              <a:pathLst>
                <a:path w="945514" h="1091564">
                  <a:moveTo>
                    <a:pt x="290806" y="0"/>
                  </a:moveTo>
                  <a:lnTo>
                    <a:pt x="255942" y="35359"/>
                  </a:lnTo>
                  <a:lnTo>
                    <a:pt x="223242" y="71972"/>
                  </a:lnTo>
                  <a:lnTo>
                    <a:pt x="192720" y="109766"/>
                  </a:lnTo>
                  <a:lnTo>
                    <a:pt x="164389" y="148667"/>
                  </a:lnTo>
                  <a:lnTo>
                    <a:pt x="138261" y="188601"/>
                  </a:lnTo>
                  <a:lnTo>
                    <a:pt x="114350" y="229495"/>
                  </a:lnTo>
                  <a:lnTo>
                    <a:pt x="92668" y="271275"/>
                  </a:lnTo>
                  <a:lnTo>
                    <a:pt x="73229" y="313868"/>
                  </a:lnTo>
                  <a:lnTo>
                    <a:pt x="56045" y="357200"/>
                  </a:lnTo>
                  <a:lnTo>
                    <a:pt x="41130" y="401198"/>
                  </a:lnTo>
                  <a:lnTo>
                    <a:pt x="28496" y="445788"/>
                  </a:lnTo>
                  <a:lnTo>
                    <a:pt x="18156" y="490895"/>
                  </a:lnTo>
                  <a:lnTo>
                    <a:pt x="10123" y="536448"/>
                  </a:lnTo>
                  <a:lnTo>
                    <a:pt x="4411" y="582372"/>
                  </a:lnTo>
                  <a:lnTo>
                    <a:pt x="1032" y="628594"/>
                  </a:lnTo>
                  <a:lnTo>
                    <a:pt x="0" y="675039"/>
                  </a:lnTo>
                  <a:lnTo>
                    <a:pt x="1326" y="721636"/>
                  </a:lnTo>
                  <a:lnTo>
                    <a:pt x="5025" y="768309"/>
                  </a:lnTo>
                  <a:lnTo>
                    <a:pt x="11109" y="814985"/>
                  </a:lnTo>
                  <a:lnTo>
                    <a:pt x="19590" y="861591"/>
                  </a:lnTo>
                  <a:lnTo>
                    <a:pt x="30483" y="908053"/>
                  </a:lnTo>
                  <a:lnTo>
                    <a:pt x="43801" y="954298"/>
                  </a:lnTo>
                  <a:lnTo>
                    <a:pt x="59555" y="1000252"/>
                  </a:lnTo>
                  <a:lnTo>
                    <a:pt x="77759" y="1045842"/>
                  </a:lnTo>
                  <a:lnTo>
                    <a:pt x="98426" y="1090993"/>
                  </a:lnTo>
                  <a:lnTo>
                    <a:pt x="945427" y="677887"/>
                  </a:lnTo>
                  <a:lnTo>
                    <a:pt x="290806" y="0"/>
                  </a:lnTo>
                  <a:close/>
                </a:path>
              </a:pathLst>
            </a:custGeom>
            <a:solidFill>
              <a:srgbClr val="009FD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227903" y="3608786"/>
              <a:ext cx="1789430" cy="1675130"/>
            </a:xfrm>
            <a:custGeom>
              <a:avLst/>
              <a:gdLst/>
              <a:ahLst/>
              <a:cxnLst/>
              <a:rect l="l" t="t" r="r" b="b"/>
              <a:pathLst>
                <a:path w="1789430" h="1675129">
                  <a:moveTo>
                    <a:pt x="1440053" y="0"/>
                  </a:moveTo>
                  <a:lnTo>
                    <a:pt x="847001" y="732358"/>
                  </a:lnTo>
                  <a:lnTo>
                    <a:pt x="0" y="1145463"/>
                  </a:lnTo>
                  <a:lnTo>
                    <a:pt x="24607" y="1193028"/>
                  </a:lnTo>
                  <a:lnTo>
                    <a:pt x="50702" y="1237711"/>
                  </a:lnTo>
                  <a:lnTo>
                    <a:pt x="78560" y="1279859"/>
                  </a:lnTo>
                  <a:lnTo>
                    <a:pt x="108458" y="1319820"/>
                  </a:lnTo>
                  <a:lnTo>
                    <a:pt x="140669" y="1357939"/>
                  </a:lnTo>
                  <a:lnTo>
                    <a:pt x="175471" y="1394564"/>
                  </a:lnTo>
                  <a:lnTo>
                    <a:pt x="213139" y="1430041"/>
                  </a:lnTo>
                  <a:lnTo>
                    <a:pt x="253949" y="1464716"/>
                  </a:lnTo>
                  <a:lnTo>
                    <a:pt x="292407" y="1494281"/>
                  </a:lnTo>
                  <a:lnTo>
                    <a:pt x="331890" y="1521571"/>
                  </a:lnTo>
                  <a:lnTo>
                    <a:pt x="372313" y="1546594"/>
                  </a:lnTo>
                  <a:lnTo>
                    <a:pt x="413593" y="1569358"/>
                  </a:lnTo>
                  <a:lnTo>
                    <a:pt x="455647" y="1589873"/>
                  </a:lnTo>
                  <a:lnTo>
                    <a:pt x="498392" y="1608147"/>
                  </a:lnTo>
                  <a:lnTo>
                    <a:pt x="541744" y="1624189"/>
                  </a:lnTo>
                  <a:lnTo>
                    <a:pt x="585620" y="1638008"/>
                  </a:lnTo>
                  <a:lnTo>
                    <a:pt x="629937" y="1649612"/>
                  </a:lnTo>
                  <a:lnTo>
                    <a:pt x="674612" y="1659010"/>
                  </a:lnTo>
                  <a:lnTo>
                    <a:pt x="719561" y="1666211"/>
                  </a:lnTo>
                  <a:lnTo>
                    <a:pt x="764701" y="1671225"/>
                  </a:lnTo>
                  <a:lnTo>
                    <a:pt x="809949" y="1674058"/>
                  </a:lnTo>
                  <a:lnTo>
                    <a:pt x="855221" y="1674721"/>
                  </a:lnTo>
                  <a:lnTo>
                    <a:pt x="900434" y="1673221"/>
                  </a:lnTo>
                  <a:lnTo>
                    <a:pt x="945505" y="1669568"/>
                  </a:lnTo>
                  <a:lnTo>
                    <a:pt x="990351" y="1663771"/>
                  </a:lnTo>
                  <a:lnTo>
                    <a:pt x="1034888" y="1655838"/>
                  </a:lnTo>
                  <a:lnTo>
                    <a:pt x="1079033" y="1645778"/>
                  </a:lnTo>
                  <a:lnTo>
                    <a:pt x="1122703" y="1633599"/>
                  </a:lnTo>
                  <a:lnTo>
                    <a:pt x="1165814" y="1619311"/>
                  </a:lnTo>
                  <a:lnTo>
                    <a:pt x="1208283" y="1602922"/>
                  </a:lnTo>
                  <a:lnTo>
                    <a:pt x="1250028" y="1584441"/>
                  </a:lnTo>
                  <a:lnTo>
                    <a:pt x="1290964" y="1563877"/>
                  </a:lnTo>
                  <a:lnTo>
                    <a:pt x="1331009" y="1541237"/>
                  </a:lnTo>
                  <a:lnTo>
                    <a:pt x="1370078" y="1516533"/>
                  </a:lnTo>
                  <a:lnTo>
                    <a:pt x="1408089" y="1489770"/>
                  </a:lnTo>
                  <a:lnTo>
                    <a:pt x="1444959" y="1460960"/>
                  </a:lnTo>
                  <a:lnTo>
                    <a:pt x="1480605" y="1430110"/>
                  </a:lnTo>
                  <a:lnTo>
                    <a:pt x="1514942" y="1397229"/>
                  </a:lnTo>
                  <a:lnTo>
                    <a:pt x="1547888" y="1362326"/>
                  </a:lnTo>
                  <a:lnTo>
                    <a:pt x="1579359" y="1325410"/>
                  </a:lnTo>
                  <a:lnTo>
                    <a:pt x="1608925" y="1286951"/>
                  </a:lnTo>
                  <a:lnTo>
                    <a:pt x="1636216" y="1247468"/>
                  </a:lnTo>
                  <a:lnTo>
                    <a:pt x="1661239" y="1207046"/>
                  </a:lnTo>
                  <a:lnTo>
                    <a:pt x="1684004" y="1165765"/>
                  </a:lnTo>
                  <a:lnTo>
                    <a:pt x="1704519" y="1123711"/>
                  </a:lnTo>
                  <a:lnTo>
                    <a:pt x="1722793" y="1080966"/>
                  </a:lnTo>
                  <a:lnTo>
                    <a:pt x="1738835" y="1037614"/>
                  </a:lnTo>
                  <a:lnTo>
                    <a:pt x="1752654" y="993738"/>
                  </a:lnTo>
                  <a:lnTo>
                    <a:pt x="1764258" y="949421"/>
                  </a:lnTo>
                  <a:lnTo>
                    <a:pt x="1773656" y="904746"/>
                  </a:lnTo>
                  <a:lnTo>
                    <a:pt x="1780857" y="859797"/>
                  </a:lnTo>
                  <a:lnTo>
                    <a:pt x="1785870" y="814657"/>
                  </a:lnTo>
                  <a:lnTo>
                    <a:pt x="1788703" y="769410"/>
                  </a:lnTo>
                  <a:lnTo>
                    <a:pt x="1789365" y="724138"/>
                  </a:lnTo>
                  <a:lnTo>
                    <a:pt x="1787865" y="678924"/>
                  </a:lnTo>
                  <a:lnTo>
                    <a:pt x="1784211" y="633853"/>
                  </a:lnTo>
                  <a:lnTo>
                    <a:pt x="1778413" y="589008"/>
                  </a:lnTo>
                  <a:lnTo>
                    <a:pt x="1770480" y="544471"/>
                  </a:lnTo>
                  <a:lnTo>
                    <a:pt x="1760419" y="500326"/>
                  </a:lnTo>
                  <a:lnTo>
                    <a:pt x="1748240" y="456656"/>
                  </a:lnTo>
                  <a:lnTo>
                    <a:pt x="1733951" y="413544"/>
                  </a:lnTo>
                  <a:lnTo>
                    <a:pt x="1717562" y="371075"/>
                  </a:lnTo>
                  <a:lnTo>
                    <a:pt x="1699080" y="329330"/>
                  </a:lnTo>
                  <a:lnTo>
                    <a:pt x="1678516" y="288394"/>
                  </a:lnTo>
                  <a:lnTo>
                    <a:pt x="1655877" y="248350"/>
                  </a:lnTo>
                  <a:lnTo>
                    <a:pt x="1631172" y="209280"/>
                  </a:lnTo>
                  <a:lnTo>
                    <a:pt x="1604410" y="171269"/>
                  </a:lnTo>
                  <a:lnTo>
                    <a:pt x="1575600" y="134399"/>
                  </a:lnTo>
                  <a:lnTo>
                    <a:pt x="1544750" y="98754"/>
                  </a:lnTo>
                  <a:lnTo>
                    <a:pt x="1511870" y="64417"/>
                  </a:lnTo>
                  <a:lnTo>
                    <a:pt x="1476968" y="31471"/>
                  </a:lnTo>
                  <a:lnTo>
                    <a:pt x="1440053" y="0"/>
                  </a:lnTo>
                  <a:close/>
                </a:path>
              </a:pathLst>
            </a:custGeom>
            <a:solidFill>
              <a:srgbClr val="0077C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074904" y="3398766"/>
              <a:ext cx="593090" cy="942975"/>
            </a:xfrm>
            <a:custGeom>
              <a:avLst/>
              <a:gdLst/>
              <a:ahLst/>
              <a:cxnLst/>
              <a:rect l="l" t="t" r="r" b="b"/>
              <a:pathLst>
                <a:path w="593089" h="942975">
                  <a:moveTo>
                    <a:pt x="0" y="0"/>
                  </a:moveTo>
                  <a:lnTo>
                    <a:pt x="0" y="942378"/>
                  </a:lnTo>
                  <a:lnTo>
                    <a:pt x="593051" y="210019"/>
                  </a:lnTo>
                  <a:lnTo>
                    <a:pt x="551823" y="178144"/>
                  </a:lnTo>
                  <a:lnTo>
                    <a:pt x="510211" y="149012"/>
                  </a:lnTo>
                  <a:lnTo>
                    <a:pt x="468120" y="122589"/>
                  </a:lnTo>
                  <a:lnTo>
                    <a:pt x="425457" y="98843"/>
                  </a:lnTo>
                  <a:lnTo>
                    <a:pt x="382125" y="77739"/>
                  </a:lnTo>
                  <a:lnTo>
                    <a:pt x="338030" y="59244"/>
                  </a:lnTo>
                  <a:lnTo>
                    <a:pt x="293076" y="43324"/>
                  </a:lnTo>
                  <a:lnTo>
                    <a:pt x="247168" y="29946"/>
                  </a:lnTo>
                  <a:lnTo>
                    <a:pt x="200212" y="19076"/>
                  </a:lnTo>
                  <a:lnTo>
                    <a:pt x="152112" y="10679"/>
                  </a:lnTo>
                  <a:lnTo>
                    <a:pt x="102774" y="4724"/>
                  </a:lnTo>
                  <a:lnTo>
                    <a:pt x="52101" y="1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C9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661966" y="3659281"/>
            <a:ext cx="321310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11</a:t>
            </a:r>
            <a:r>
              <a:rPr kumimoji="0" sz="1425" b="0" i="0" u="none" strike="noStrike" kern="0" cap="none" spc="-120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05845" y="4496772"/>
            <a:ext cx="664210" cy="4495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Industries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57</a:t>
            </a:r>
            <a:r>
              <a:rPr kumimoji="0" sz="1425" b="0" i="0" u="none" strike="noStrike" kern="0" cap="none" spc="-37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91308" y="3992511"/>
            <a:ext cx="58420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71900" y="4112936"/>
            <a:ext cx="622935" cy="43624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Institutes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</a:t>
            </a:r>
            <a:r>
              <a:rPr kumimoji="0" sz="1425" b="0" i="0" u="none" strike="noStrike" kern="0" cap="none" spc="-37" normalizeH="0" baseline="877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25" b="0" i="0" u="none" strike="noStrike" kern="0" cap="none" spc="0" normalizeH="0" baseline="877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92602" y="3520818"/>
            <a:ext cx="4337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Others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26298" y="3201001"/>
            <a:ext cx="1315085" cy="499745"/>
            <a:chOff x="1126298" y="3201001"/>
            <a:chExt cx="1315085" cy="499745"/>
          </a:xfrm>
        </p:grpSpPr>
        <p:sp>
          <p:nvSpPr>
            <p:cNvPr id="48" name="object 48"/>
            <p:cNvSpPr/>
            <p:nvPr/>
          </p:nvSpPr>
          <p:spPr>
            <a:xfrm>
              <a:off x="2304773" y="3204176"/>
              <a:ext cx="133350" cy="340360"/>
            </a:xfrm>
            <a:custGeom>
              <a:avLst/>
              <a:gdLst/>
              <a:ahLst/>
              <a:cxnLst/>
              <a:rect l="l" t="t" r="r" b="b"/>
              <a:pathLst>
                <a:path w="133350" h="340360">
                  <a:moveTo>
                    <a:pt x="133108" y="0"/>
                  </a:moveTo>
                  <a:lnTo>
                    <a:pt x="0" y="0"/>
                  </a:lnTo>
                  <a:lnTo>
                    <a:pt x="0" y="340182"/>
                  </a:lnTo>
                </a:path>
              </a:pathLst>
            </a:custGeom>
            <a:ln w="6350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129473" y="3590167"/>
              <a:ext cx="354330" cy="107314"/>
            </a:xfrm>
            <a:custGeom>
              <a:avLst/>
              <a:gdLst/>
              <a:ahLst/>
              <a:cxnLst/>
              <a:rect l="l" t="t" r="r" b="b"/>
              <a:pathLst>
                <a:path w="354330" h="107314">
                  <a:moveTo>
                    <a:pt x="0" y="0"/>
                  </a:moveTo>
                  <a:lnTo>
                    <a:pt x="242633" y="0"/>
                  </a:lnTo>
                  <a:lnTo>
                    <a:pt x="353771" y="107137"/>
                  </a:lnTo>
                </a:path>
              </a:pathLst>
            </a:custGeom>
            <a:ln w="6350">
              <a:solidFill>
                <a:srgbClr val="25408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015786" y="2207209"/>
            <a:ext cx="1800225" cy="2882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116839" marR="0" lvl="0" indent="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Global</a:t>
            </a:r>
            <a:r>
              <a:rPr kumimoji="0" sz="1300" b="0" i="0" u="none" strike="noStrike" kern="0" cap="none" spc="-105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 </a:t>
            </a:r>
            <a:r>
              <a:rPr kumimoji="0" sz="1300" b="0" i="0" u="none" strike="noStrike" kern="0" cap="none" spc="-10" normalizeH="0" baseline="0" noProof="0" dirty="0">
                <a:ln>
                  <a:noFill/>
                </a:ln>
                <a:solidFill>
                  <a:srgbClr val="1955A6"/>
                </a:solidFill>
                <a:effectLst/>
                <a:uLnTx/>
                <a:uFillTx/>
                <a:latin typeface="Arial Black"/>
                <a:cs typeface="Arial Black"/>
              </a:rPr>
              <a:t>Reputation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/>
              <a:cs typeface="Arial Black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015786" y="2218004"/>
            <a:ext cx="5760085" cy="0"/>
          </a:xfrm>
          <a:custGeom>
            <a:avLst/>
            <a:gdLst/>
            <a:ahLst/>
            <a:cxnLst/>
            <a:rect l="l" t="t" r="r" b="b"/>
            <a:pathLst>
              <a:path w="5760084">
                <a:moveTo>
                  <a:pt x="0" y="0"/>
                </a:moveTo>
                <a:lnTo>
                  <a:pt x="5759996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8022787" y="2488467"/>
          <a:ext cx="3743960" cy="3623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6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R="31877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QS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Ranking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413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975" b="1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rd</a:t>
                      </a:r>
                      <a:r>
                        <a:rPr sz="975" b="1" spc="-60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2023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340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Electronic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Circuits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9588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975" b="1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</a:t>
                      </a:r>
                      <a:r>
                        <a:rPr sz="975" b="1" spc="75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350" b="1" spc="-22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ISSCC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350" b="1" spc="-22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</a:t>
                      </a:r>
                      <a:r>
                        <a:rPr sz="1350" b="1" spc="-22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consecutive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  <a:p>
                      <a:pPr marR="6413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years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3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43307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Machine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Learning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and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AI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3185" marR="63500" indent="313690" algn="r">
                        <a:lnSpc>
                          <a:spcPct val="101099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975" b="1" spc="-15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975" b="1" spc="67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350" b="1" spc="-30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350" b="1" spc="-37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number</a:t>
                      </a:r>
                      <a:r>
                        <a:rPr sz="1350" b="1" spc="-30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350" b="1" spc="-30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papers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published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collaboration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9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Graduate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School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ICML,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234315" marR="64135" indent="422909" algn="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highest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level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9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Asia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fields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computer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vision,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R="63500" algn="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AI, and deep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learning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5560" marR="755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Computer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Vision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&amp;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Computer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Architecture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1968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64135" algn="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975" b="1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975" b="1" spc="75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350" b="1" spc="-22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CSRankings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23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Computer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Systems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9588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64135" algn="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975" b="1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975" b="1" spc="75" baseline="47008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350" b="1" spc="-22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b="1" spc="-15" baseline="3086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CSRankings</a:t>
                      </a:r>
                      <a:endParaRPr sz="1350" baseline="3086">
                        <a:latin typeface="Arial"/>
                        <a:cs typeface="Arial"/>
                      </a:endParaRPr>
                    </a:p>
                  </a:txBody>
                  <a:tcPr marL="0" marR="0" marT="1028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3" name="object 5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8792" y="2506033"/>
            <a:ext cx="171983" cy="1661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4C6E0C9-E392-6F5E-3959-ACF497C28A84}"/>
              </a:ext>
            </a:extLst>
          </p:cNvPr>
          <p:cNvSpPr/>
          <p:nvPr/>
        </p:nvSpPr>
        <p:spPr>
          <a:xfrm>
            <a:off x="0" y="0"/>
            <a:ext cx="4527074" cy="6858000"/>
          </a:xfrm>
          <a:prstGeom prst="rect">
            <a:avLst/>
          </a:prstGeom>
          <a:solidFill>
            <a:srgbClr val="0A8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0D18B5A-89D1-9F05-8EC6-441819CE3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" t="5327" r="4922" b="39101"/>
          <a:stretch/>
        </p:blipFill>
        <p:spPr>
          <a:xfrm>
            <a:off x="4527073" y="10"/>
            <a:ext cx="7664926" cy="6857990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46991271-4641-4617-E8D8-5487F88209C5}"/>
              </a:ext>
            </a:extLst>
          </p:cNvPr>
          <p:cNvSpPr txBox="1"/>
          <p:nvPr/>
        </p:nvSpPr>
        <p:spPr>
          <a:xfrm>
            <a:off x="309538" y="2827023"/>
            <a:ext cx="9600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Education</a:t>
            </a:r>
          </a:p>
        </p:txBody>
      </p:sp>
      <p:sp>
        <p:nvSpPr>
          <p:cNvPr id="254" name="내용 개체 틀 2">
            <a:extLst>
              <a:ext uri="{FF2B5EF4-FFF2-40B4-BE49-F238E27FC236}">
                <a16:creationId xmlns:a16="http://schemas.microsoft.com/office/drawing/2014/main" id="{B3DEB7C8-40CD-8678-FF8D-885F9CD48F3D}"/>
              </a:ext>
            </a:extLst>
          </p:cNvPr>
          <p:cNvSpPr txBox="1">
            <a:spLocks/>
          </p:cNvSpPr>
          <p:nvPr/>
        </p:nvSpPr>
        <p:spPr>
          <a:xfrm>
            <a:off x="333374" y="3508727"/>
            <a:ext cx="3663859" cy="11966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6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Where the Brightest Minds Unite, Think Outside the Box, and Push the Boundaries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BB82F43-75CD-7C0B-0369-2B8201D1806D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chemeClr val="bg1"/>
          </a:solidFill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F037D76E-94F0-B788-EF00-8D3FE148C038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C8585E69-4977-AA59-298E-A62590714210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DC0A4852-521B-D341-5B12-DA49F72706F2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DEB73BC0-6794-3B74-7C05-45C37291833A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A4B0D300-463C-8A3F-ADA8-7BAE072A6252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48B0EA6A-6B67-9ADD-DAFA-24D30C782845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49877C8D-2CDE-3846-62C0-1ACCFBEB3A53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941E5031-32F3-011D-DE61-6808C4E7355D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031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C1323BCB-0778-F270-0769-F88321528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88" t="-138" b="1906"/>
          <a:stretch/>
        </p:blipFill>
        <p:spPr>
          <a:xfrm>
            <a:off x="5949594" y="1"/>
            <a:ext cx="6242406" cy="6857998"/>
          </a:xfrm>
          <a:prstGeom prst="rect">
            <a:avLst/>
          </a:prstGeom>
        </p:spPr>
      </p:pic>
      <p:sp>
        <p:nvSpPr>
          <p:cNvPr id="30" name="내용 개체 틀 2">
            <a:extLst>
              <a:ext uri="{FF2B5EF4-FFF2-40B4-BE49-F238E27FC236}">
                <a16:creationId xmlns:a16="http://schemas.microsoft.com/office/drawing/2014/main" id="{EB480413-8B40-9DFF-E18E-8BFBCF2D9812}"/>
              </a:ext>
            </a:extLst>
          </p:cNvPr>
          <p:cNvSpPr txBox="1">
            <a:spLocks/>
          </p:cNvSpPr>
          <p:nvPr/>
        </p:nvSpPr>
        <p:spPr>
          <a:xfrm>
            <a:off x="409732" y="2398213"/>
            <a:ext cx="5539861" cy="4049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Innovative Thinking and Real-World Problem Solving</a:t>
            </a:r>
          </a:p>
          <a:p>
            <a:pPr marL="90488" indent="-90488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 </a:t>
            </a: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Fostering creative thinking to tackle real-world challenges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Integrated Research-Education Approach</a:t>
            </a:r>
          </a:p>
          <a:p>
            <a:pPr marL="134938" indent="-134938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Emphasis on grasping core principles and their application through integrated research and education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Hands-On Experimental Courses</a:t>
            </a:r>
          </a:p>
          <a:p>
            <a:pPr marL="134938" indent="-134938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Focus on practical, hands-on experimental learning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Interdisciplinary + Advance Tech Centric Courses</a:t>
            </a:r>
          </a:p>
          <a:p>
            <a:pPr marL="134938" indent="-134938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162 interdisciplinary courses + over 40 courses in AI, machine learning, big data, and quantum computing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에스코어 드림 7 ExtraBold" panose="020B0803030302020204" pitchFamily="34" charset="-127"/>
              </a:rPr>
              <a:t>Edu4.0 Integration</a:t>
            </a:r>
          </a:p>
          <a:p>
            <a:pPr marL="134938" indent="-134938" algn="l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에스코어 드림 5 Medium" panose="020B0503030302020204" pitchFamily="34" charset="-127"/>
                <a:cs typeface="Arial" panose="020B0604020202020204" pitchFamily="34" charset="0"/>
              </a:rPr>
              <a:t>15 courses utilizing Edu4.0, KAIST's flipped e-learning pedagogy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에스코어 드림 7 ExtraBold" panose="020B0803030302020204" pitchFamily="34" charset="-127"/>
            </a:endParaRP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endParaRPr lang="en-US" altLang="ko-KR" sz="1200" spc="-5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에스코어 드림 7 ExtraBold" panose="020B0803030302020204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1EDC0-1811-6EB4-D241-4B7F7187F295}"/>
              </a:ext>
            </a:extLst>
          </p:cNvPr>
          <p:cNvSpPr txBox="1"/>
          <p:nvPr/>
        </p:nvSpPr>
        <p:spPr>
          <a:xfrm>
            <a:off x="381602" y="1433618"/>
            <a:ext cx="9559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</a:pPr>
            <a:r>
              <a:rPr lang="en-US" altLang="ko-KR" sz="4000" spc="-15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srgbClr val="0A81A3"/>
                </a:solidFill>
                <a:latin typeface="Arial Black" panose="020B0A04020102020204" pitchFamily="34" charset="0"/>
                <a:ea typeface="에스코어 드림 9 Black" panose="020B0A03030302020204" pitchFamily="34" charset="-127"/>
                <a:sym typeface="Century Gothic"/>
              </a:rPr>
              <a:t>Education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79DEEAF-B0FC-330B-6E71-FC02B592AA74}"/>
              </a:ext>
            </a:extLst>
          </p:cNvPr>
          <p:cNvGrpSpPr/>
          <p:nvPr/>
        </p:nvGrpSpPr>
        <p:grpSpPr>
          <a:xfrm>
            <a:off x="409733" y="336023"/>
            <a:ext cx="1281687" cy="186492"/>
            <a:chOff x="3867150" y="3103816"/>
            <a:chExt cx="4460557" cy="649034"/>
          </a:xfrm>
          <a:solidFill>
            <a:srgbClr val="01438F"/>
          </a:solidFill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9EA88848-A092-A635-B74B-16BA1DC0C17E}"/>
                </a:ext>
              </a:extLst>
            </p:cNvPr>
            <p:cNvSpPr/>
            <p:nvPr/>
          </p:nvSpPr>
          <p:spPr>
            <a:xfrm rot="16200000">
              <a:off x="4984813" y="3342132"/>
              <a:ext cx="648938" cy="172497"/>
            </a:xfrm>
            <a:custGeom>
              <a:avLst/>
              <a:gdLst>
                <a:gd name="connsiteX0" fmla="*/ 0 w 648938"/>
                <a:gd name="connsiteY0" fmla="*/ 0 h 172497"/>
                <a:gd name="connsiteX1" fmla="*/ 648938 w 648938"/>
                <a:gd name="connsiteY1" fmla="*/ 0 h 172497"/>
                <a:gd name="connsiteX2" fmla="*/ 648938 w 648938"/>
                <a:gd name="connsiteY2" fmla="*/ 172498 h 172497"/>
                <a:gd name="connsiteX3" fmla="*/ 0 w 648938"/>
                <a:gd name="connsiteY3" fmla="*/ 172498 h 172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938" h="172497">
                  <a:moveTo>
                    <a:pt x="0" y="0"/>
                  </a:moveTo>
                  <a:lnTo>
                    <a:pt x="648938" y="0"/>
                  </a:lnTo>
                  <a:lnTo>
                    <a:pt x="648938" y="172498"/>
                  </a:lnTo>
                  <a:lnTo>
                    <a:pt x="0" y="17249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4D1B407-6D3B-1589-9CFD-F3D15B1A83E4}"/>
                </a:ext>
              </a:extLst>
            </p:cNvPr>
            <p:cNvSpPr/>
            <p:nvPr/>
          </p:nvSpPr>
          <p:spPr>
            <a:xfrm rot="16200000">
              <a:off x="6123575" y="3125105"/>
              <a:ext cx="649033" cy="606456"/>
            </a:xfrm>
            <a:custGeom>
              <a:avLst/>
              <a:gdLst>
                <a:gd name="connsiteX0" fmla="*/ 649034 w 649033"/>
                <a:gd name="connsiteY0" fmla="*/ 0 h 606456"/>
                <a:gd name="connsiteX1" fmla="*/ 513779 w 649033"/>
                <a:gd name="connsiteY1" fmla="*/ 0 h 606456"/>
                <a:gd name="connsiteX2" fmla="*/ 513779 w 649033"/>
                <a:gd name="connsiteY2" fmla="*/ 217075 h 606456"/>
                <a:gd name="connsiteX3" fmla="*/ 0 w 649033"/>
                <a:gd name="connsiteY3" fmla="*/ 217075 h 606456"/>
                <a:gd name="connsiteX4" fmla="*/ 0 w 649033"/>
                <a:gd name="connsiteY4" fmla="*/ 389477 h 606456"/>
                <a:gd name="connsiteX5" fmla="*/ 513779 w 649033"/>
                <a:gd name="connsiteY5" fmla="*/ 389477 h 606456"/>
                <a:gd name="connsiteX6" fmla="*/ 513779 w 649033"/>
                <a:gd name="connsiteY6" fmla="*/ 606457 h 606456"/>
                <a:gd name="connsiteX7" fmla="*/ 649034 w 649033"/>
                <a:gd name="connsiteY7" fmla="*/ 606457 h 606456"/>
                <a:gd name="connsiteX8" fmla="*/ 649034 w 649033"/>
                <a:gd name="connsiteY8" fmla="*/ 0 h 60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9033" h="606456">
                  <a:moveTo>
                    <a:pt x="649034" y="0"/>
                  </a:moveTo>
                  <a:lnTo>
                    <a:pt x="513779" y="0"/>
                  </a:lnTo>
                  <a:lnTo>
                    <a:pt x="513779" y="217075"/>
                  </a:lnTo>
                  <a:lnTo>
                    <a:pt x="0" y="217075"/>
                  </a:lnTo>
                  <a:lnTo>
                    <a:pt x="0" y="389477"/>
                  </a:lnTo>
                  <a:lnTo>
                    <a:pt x="513779" y="389477"/>
                  </a:lnTo>
                  <a:lnTo>
                    <a:pt x="513779" y="606457"/>
                  </a:lnTo>
                  <a:lnTo>
                    <a:pt x="649034" y="606457"/>
                  </a:lnTo>
                  <a:lnTo>
                    <a:pt x="649034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18D92219-F427-48E5-8464-DA0D899EC3E7}"/>
                </a:ext>
              </a:extLst>
            </p:cNvPr>
            <p:cNvSpPr/>
            <p:nvPr/>
          </p:nvSpPr>
          <p:spPr>
            <a:xfrm rot="16200000">
              <a:off x="5497925" y="3122771"/>
              <a:ext cx="648843" cy="611314"/>
            </a:xfrm>
            <a:custGeom>
              <a:avLst/>
              <a:gdLst>
                <a:gd name="connsiteX0" fmla="*/ 392049 w 648843"/>
                <a:gd name="connsiteY0" fmla="*/ 387953 h 611314"/>
                <a:gd name="connsiteX1" fmla="*/ 392049 w 648843"/>
                <a:gd name="connsiteY1" fmla="*/ 243840 h 611314"/>
                <a:gd name="connsiteX2" fmla="*/ 452914 w 648843"/>
                <a:gd name="connsiteY2" fmla="*/ 174593 h 611314"/>
                <a:gd name="connsiteX3" fmla="*/ 513779 w 648843"/>
                <a:gd name="connsiteY3" fmla="*/ 243840 h 611314"/>
                <a:gd name="connsiteX4" fmla="*/ 513779 w 648843"/>
                <a:gd name="connsiteY4" fmla="*/ 553784 h 611314"/>
                <a:gd name="connsiteX5" fmla="*/ 648843 w 648843"/>
                <a:gd name="connsiteY5" fmla="*/ 553784 h 611314"/>
                <a:gd name="connsiteX6" fmla="*/ 648843 w 648843"/>
                <a:gd name="connsiteY6" fmla="*/ 223361 h 611314"/>
                <a:gd name="connsiteX7" fmla="*/ 452819 w 648843"/>
                <a:gd name="connsiteY7" fmla="*/ 0 h 611314"/>
                <a:gd name="connsiteX8" fmla="*/ 256794 w 648843"/>
                <a:gd name="connsiteY8" fmla="*/ 223361 h 611314"/>
                <a:gd name="connsiteX9" fmla="*/ 256794 w 648843"/>
                <a:gd name="connsiteY9" fmla="*/ 371666 h 611314"/>
                <a:gd name="connsiteX10" fmla="*/ 195834 w 648843"/>
                <a:gd name="connsiteY10" fmla="*/ 441008 h 611314"/>
                <a:gd name="connsiteX11" fmla="*/ 135065 w 648843"/>
                <a:gd name="connsiteY11" fmla="*/ 371666 h 611314"/>
                <a:gd name="connsiteX12" fmla="*/ 135065 w 648843"/>
                <a:gd name="connsiteY12" fmla="*/ 23908 h 611314"/>
                <a:gd name="connsiteX13" fmla="*/ 0 w 648843"/>
                <a:gd name="connsiteY13" fmla="*/ 23908 h 611314"/>
                <a:gd name="connsiteX14" fmla="*/ 0 w 648843"/>
                <a:gd name="connsiteY14" fmla="*/ 387953 h 611314"/>
                <a:gd name="connsiteX15" fmla="*/ 195929 w 648843"/>
                <a:gd name="connsiteY15" fmla="*/ 611315 h 611314"/>
                <a:gd name="connsiteX16" fmla="*/ 392049 w 648843"/>
                <a:gd name="connsiteY16" fmla="*/ 387953 h 61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8843" h="611314">
                  <a:moveTo>
                    <a:pt x="392049" y="387953"/>
                  </a:moveTo>
                  <a:lnTo>
                    <a:pt x="392049" y="243840"/>
                  </a:lnTo>
                  <a:cubicBezTo>
                    <a:pt x="392049" y="205550"/>
                    <a:pt x="407861" y="174593"/>
                    <a:pt x="452914" y="174593"/>
                  </a:cubicBezTo>
                  <a:cubicBezTo>
                    <a:pt x="497967" y="174593"/>
                    <a:pt x="513779" y="205550"/>
                    <a:pt x="513779" y="243840"/>
                  </a:cubicBezTo>
                  <a:lnTo>
                    <a:pt x="513779" y="553784"/>
                  </a:lnTo>
                  <a:lnTo>
                    <a:pt x="648843" y="553784"/>
                  </a:lnTo>
                  <a:lnTo>
                    <a:pt x="648843" y="223361"/>
                  </a:lnTo>
                  <a:cubicBezTo>
                    <a:pt x="648843" y="100013"/>
                    <a:pt x="577691" y="0"/>
                    <a:pt x="452819" y="0"/>
                  </a:cubicBezTo>
                  <a:cubicBezTo>
                    <a:pt x="327946" y="0"/>
                    <a:pt x="256794" y="100108"/>
                    <a:pt x="256794" y="223361"/>
                  </a:cubicBezTo>
                  <a:lnTo>
                    <a:pt x="256794" y="371666"/>
                  </a:lnTo>
                  <a:cubicBezTo>
                    <a:pt x="256794" y="409956"/>
                    <a:pt x="240887" y="441008"/>
                    <a:pt x="195834" y="441008"/>
                  </a:cubicBezTo>
                  <a:cubicBezTo>
                    <a:pt x="150781" y="441008"/>
                    <a:pt x="135065" y="409956"/>
                    <a:pt x="135065" y="371666"/>
                  </a:cubicBezTo>
                  <a:lnTo>
                    <a:pt x="135065" y="23908"/>
                  </a:lnTo>
                  <a:lnTo>
                    <a:pt x="0" y="23908"/>
                  </a:lnTo>
                  <a:lnTo>
                    <a:pt x="0" y="387953"/>
                  </a:lnTo>
                  <a:cubicBezTo>
                    <a:pt x="0" y="511302"/>
                    <a:pt x="71057" y="611315"/>
                    <a:pt x="195929" y="611315"/>
                  </a:cubicBezTo>
                  <a:cubicBezTo>
                    <a:pt x="320802" y="611315"/>
                    <a:pt x="392049" y="511302"/>
                    <a:pt x="392049" y="387953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2035AE68-A5E1-063D-5950-D8E4D9C7731D}"/>
                </a:ext>
              </a:extLst>
            </p:cNvPr>
            <p:cNvSpPr/>
            <p:nvPr/>
          </p:nvSpPr>
          <p:spPr>
            <a:xfrm rot="16200000">
              <a:off x="4195286" y="2775681"/>
              <a:ext cx="649033" cy="1305305"/>
            </a:xfrm>
            <a:custGeom>
              <a:avLst/>
              <a:gdLst>
                <a:gd name="connsiteX0" fmla="*/ 649034 w 649033"/>
                <a:gd name="connsiteY0" fmla="*/ 830771 h 1305305"/>
                <a:gd name="connsiteX1" fmla="*/ 64961 w 649033"/>
                <a:gd name="connsiteY1" fmla="*/ 586835 h 1305305"/>
                <a:gd name="connsiteX2" fmla="*/ 324422 w 649033"/>
                <a:gd name="connsiteY2" fmla="*/ 354330 h 1305305"/>
                <a:gd name="connsiteX3" fmla="*/ 649034 w 649033"/>
                <a:gd name="connsiteY3" fmla="*/ 645033 h 1305305"/>
                <a:gd name="connsiteX4" fmla="*/ 649034 w 649033"/>
                <a:gd name="connsiteY4" fmla="*/ 448151 h 1305305"/>
                <a:gd name="connsiteX5" fmla="*/ 340900 w 649033"/>
                <a:gd name="connsiteY5" fmla="*/ 172498 h 1305305"/>
                <a:gd name="connsiteX6" fmla="*/ 649034 w 649033"/>
                <a:gd name="connsiteY6" fmla="*/ 172498 h 1305305"/>
                <a:gd name="connsiteX7" fmla="*/ 649034 w 649033"/>
                <a:gd name="connsiteY7" fmla="*/ 0 h 1305305"/>
                <a:gd name="connsiteX8" fmla="*/ 0 w 649033"/>
                <a:gd name="connsiteY8" fmla="*/ 0 h 1305305"/>
                <a:gd name="connsiteX9" fmla="*/ 0 w 649033"/>
                <a:gd name="connsiteY9" fmla="*/ 172498 h 1305305"/>
                <a:gd name="connsiteX10" fmla="*/ 307943 w 649033"/>
                <a:gd name="connsiteY10" fmla="*/ 172498 h 1305305"/>
                <a:gd name="connsiteX11" fmla="*/ 0 w 649033"/>
                <a:gd name="connsiteY11" fmla="*/ 448151 h 1305305"/>
                <a:gd name="connsiteX12" fmla="*/ 0 w 649033"/>
                <a:gd name="connsiteY12" fmla="*/ 734949 h 1305305"/>
                <a:gd name="connsiteX13" fmla="*/ 489395 w 649033"/>
                <a:gd name="connsiteY13" fmla="*/ 932498 h 1305305"/>
                <a:gd name="connsiteX14" fmla="*/ 129635 w 649033"/>
                <a:gd name="connsiteY14" fmla="*/ 1076039 h 1305305"/>
                <a:gd name="connsiteX15" fmla="*/ 129635 w 649033"/>
                <a:gd name="connsiteY15" fmla="*/ 847915 h 1305305"/>
                <a:gd name="connsiteX16" fmla="*/ 0 w 649033"/>
                <a:gd name="connsiteY16" fmla="*/ 902113 h 1305305"/>
                <a:gd name="connsiteX17" fmla="*/ 0 w 649033"/>
                <a:gd name="connsiteY17" fmla="*/ 1305306 h 1305305"/>
                <a:gd name="connsiteX18" fmla="*/ 649034 w 649033"/>
                <a:gd name="connsiteY18" fmla="*/ 1034225 h 1305305"/>
                <a:gd name="connsiteX19" fmla="*/ 649034 w 649033"/>
                <a:gd name="connsiteY19" fmla="*/ 830771 h 130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9033" h="1305305">
                  <a:moveTo>
                    <a:pt x="649034" y="830771"/>
                  </a:moveTo>
                  <a:lnTo>
                    <a:pt x="64961" y="586835"/>
                  </a:lnTo>
                  <a:lnTo>
                    <a:pt x="324422" y="354330"/>
                  </a:lnTo>
                  <a:lnTo>
                    <a:pt x="649034" y="645033"/>
                  </a:lnTo>
                  <a:lnTo>
                    <a:pt x="649034" y="448151"/>
                  </a:lnTo>
                  <a:lnTo>
                    <a:pt x="340900" y="172498"/>
                  </a:lnTo>
                  <a:lnTo>
                    <a:pt x="649034" y="172498"/>
                  </a:lnTo>
                  <a:lnTo>
                    <a:pt x="649034" y="0"/>
                  </a:lnTo>
                  <a:lnTo>
                    <a:pt x="0" y="0"/>
                  </a:lnTo>
                  <a:lnTo>
                    <a:pt x="0" y="172498"/>
                  </a:lnTo>
                  <a:lnTo>
                    <a:pt x="307943" y="172498"/>
                  </a:lnTo>
                  <a:lnTo>
                    <a:pt x="0" y="448151"/>
                  </a:lnTo>
                  <a:lnTo>
                    <a:pt x="0" y="734949"/>
                  </a:lnTo>
                  <a:lnTo>
                    <a:pt x="489395" y="932498"/>
                  </a:lnTo>
                  <a:lnTo>
                    <a:pt x="129635" y="1076039"/>
                  </a:lnTo>
                  <a:lnTo>
                    <a:pt x="129635" y="847915"/>
                  </a:lnTo>
                  <a:lnTo>
                    <a:pt x="0" y="902113"/>
                  </a:lnTo>
                  <a:lnTo>
                    <a:pt x="0" y="1305306"/>
                  </a:lnTo>
                  <a:lnTo>
                    <a:pt x="649034" y="1034225"/>
                  </a:lnTo>
                  <a:lnTo>
                    <a:pt x="649034" y="83077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1EB94C12-590C-4A9B-7410-185B30C36599}"/>
                </a:ext>
              </a:extLst>
            </p:cNvPr>
            <p:cNvSpPr/>
            <p:nvPr/>
          </p:nvSpPr>
          <p:spPr>
            <a:xfrm rot="16200000">
              <a:off x="6998684" y="3123724"/>
              <a:ext cx="649033" cy="609219"/>
            </a:xfrm>
            <a:custGeom>
              <a:avLst/>
              <a:gdLst>
                <a:gd name="connsiteX0" fmla="*/ 513779 w 649033"/>
                <a:gd name="connsiteY0" fmla="*/ 609219 h 609219"/>
                <a:gd name="connsiteX1" fmla="*/ 649034 w 649033"/>
                <a:gd name="connsiteY1" fmla="*/ 609219 h 609219"/>
                <a:gd name="connsiteX2" fmla="*/ 649034 w 649033"/>
                <a:gd name="connsiteY2" fmla="*/ 172498 h 609219"/>
                <a:gd name="connsiteX3" fmla="*/ 649034 w 649033"/>
                <a:gd name="connsiteY3" fmla="*/ 95 h 609219"/>
                <a:gd name="connsiteX4" fmla="*/ 649034 w 649033"/>
                <a:gd name="connsiteY4" fmla="*/ 0 h 609219"/>
                <a:gd name="connsiteX5" fmla="*/ 324517 w 649033"/>
                <a:gd name="connsiteY5" fmla="*/ 0 h 609219"/>
                <a:gd name="connsiteX6" fmla="*/ 0 w 649033"/>
                <a:gd name="connsiteY6" fmla="*/ 0 h 609219"/>
                <a:gd name="connsiteX7" fmla="*/ 0 w 649033"/>
                <a:gd name="connsiteY7" fmla="*/ 95 h 609219"/>
                <a:gd name="connsiteX8" fmla="*/ 0 w 649033"/>
                <a:gd name="connsiteY8" fmla="*/ 172498 h 609219"/>
                <a:gd name="connsiteX9" fmla="*/ 0 w 649033"/>
                <a:gd name="connsiteY9" fmla="*/ 609219 h 609219"/>
                <a:gd name="connsiteX10" fmla="*/ 135160 w 649033"/>
                <a:gd name="connsiteY10" fmla="*/ 609219 h 609219"/>
                <a:gd name="connsiteX11" fmla="*/ 135160 w 649033"/>
                <a:gd name="connsiteY11" fmla="*/ 172498 h 609219"/>
                <a:gd name="connsiteX12" fmla="*/ 513779 w 649033"/>
                <a:gd name="connsiteY12" fmla="*/ 172498 h 609219"/>
                <a:gd name="connsiteX13" fmla="*/ 513779 w 649033"/>
                <a:gd name="connsiteY13" fmla="*/ 609219 h 6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9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19374617-4A2C-78D2-6477-B67131F8B145}"/>
                </a:ext>
              </a:extLst>
            </p:cNvPr>
            <p:cNvSpPr/>
            <p:nvPr/>
          </p:nvSpPr>
          <p:spPr>
            <a:xfrm rot="16200000">
              <a:off x="7333869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2106DFC2-1E88-299A-2ABD-78E5285E72DA}"/>
                </a:ext>
              </a:extLst>
            </p:cNvPr>
            <p:cNvSpPr/>
            <p:nvPr/>
          </p:nvSpPr>
          <p:spPr>
            <a:xfrm rot="16200000">
              <a:off x="7698581" y="3123724"/>
              <a:ext cx="649033" cy="609218"/>
            </a:xfrm>
            <a:custGeom>
              <a:avLst/>
              <a:gdLst>
                <a:gd name="connsiteX0" fmla="*/ 513779 w 649033"/>
                <a:gd name="connsiteY0" fmla="*/ 609219 h 609218"/>
                <a:gd name="connsiteX1" fmla="*/ 649034 w 649033"/>
                <a:gd name="connsiteY1" fmla="*/ 609219 h 609218"/>
                <a:gd name="connsiteX2" fmla="*/ 649034 w 649033"/>
                <a:gd name="connsiteY2" fmla="*/ 172498 h 609218"/>
                <a:gd name="connsiteX3" fmla="*/ 649034 w 649033"/>
                <a:gd name="connsiteY3" fmla="*/ 95 h 609218"/>
                <a:gd name="connsiteX4" fmla="*/ 649034 w 649033"/>
                <a:gd name="connsiteY4" fmla="*/ 0 h 609218"/>
                <a:gd name="connsiteX5" fmla="*/ 324517 w 649033"/>
                <a:gd name="connsiteY5" fmla="*/ 0 h 609218"/>
                <a:gd name="connsiteX6" fmla="*/ 0 w 649033"/>
                <a:gd name="connsiteY6" fmla="*/ 0 h 609218"/>
                <a:gd name="connsiteX7" fmla="*/ 0 w 649033"/>
                <a:gd name="connsiteY7" fmla="*/ 95 h 609218"/>
                <a:gd name="connsiteX8" fmla="*/ 0 w 649033"/>
                <a:gd name="connsiteY8" fmla="*/ 172498 h 609218"/>
                <a:gd name="connsiteX9" fmla="*/ 0 w 649033"/>
                <a:gd name="connsiteY9" fmla="*/ 609219 h 609218"/>
                <a:gd name="connsiteX10" fmla="*/ 135160 w 649033"/>
                <a:gd name="connsiteY10" fmla="*/ 609219 h 609218"/>
                <a:gd name="connsiteX11" fmla="*/ 135160 w 649033"/>
                <a:gd name="connsiteY11" fmla="*/ 172498 h 609218"/>
                <a:gd name="connsiteX12" fmla="*/ 513779 w 649033"/>
                <a:gd name="connsiteY12" fmla="*/ 172498 h 609218"/>
                <a:gd name="connsiteX13" fmla="*/ 513779 w 649033"/>
                <a:gd name="connsiteY13" fmla="*/ 609219 h 609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9033" h="609218">
                  <a:moveTo>
                    <a:pt x="513779" y="609219"/>
                  </a:moveTo>
                  <a:lnTo>
                    <a:pt x="649034" y="609219"/>
                  </a:lnTo>
                  <a:lnTo>
                    <a:pt x="649034" y="172498"/>
                  </a:lnTo>
                  <a:lnTo>
                    <a:pt x="649034" y="95"/>
                  </a:lnTo>
                  <a:lnTo>
                    <a:pt x="649034" y="0"/>
                  </a:lnTo>
                  <a:lnTo>
                    <a:pt x="324517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0" y="172498"/>
                  </a:lnTo>
                  <a:lnTo>
                    <a:pt x="0" y="609219"/>
                  </a:lnTo>
                  <a:lnTo>
                    <a:pt x="135160" y="609219"/>
                  </a:lnTo>
                  <a:lnTo>
                    <a:pt x="135160" y="172498"/>
                  </a:lnTo>
                  <a:lnTo>
                    <a:pt x="513779" y="172498"/>
                  </a:lnTo>
                  <a:lnTo>
                    <a:pt x="513779" y="60921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69DE29C8-7721-AB6E-3639-450BD57E9415}"/>
                </a:ext>
              </a:extLst>
            </p:cNvPr>
            <p:cNvSpPr/>
            <p:nvPr/>
          </p:nvSpPr>
          <p:spPr>
            <a:xfrm rot="16200000">
              <a:off x="8033766" y="3264790"/>
              <a:ext cx="132016" cy="327088"/>
            </a:xfrm>
            <a:custGeom>
              <a:avLst/>
              <a:gdLst>
                <a:gd name="connsiteX0" fmla="*/ 0 w 132016"/>
                <a:gd name="connsiteY0" fmla="*/ 96393 h 327088"/>
                <a:gd name="connsiteX1" fmla="*/ 0 w 132016"/>
                <a:gd name="connsiteY1" fmla="*/ 327088 h 327088"/>
                <a:gd name="connsiteX2" fmla="*/ 132017 w 132016"/>
                <a:gd name="connsiteY2" fmla="*/ 327088 h 327088"/>
                <a:gd name="connsiteX3" fmla="*/ 132017 w 132016"/>
                <a:gd name="connsiteY3" fmla="*/ 0 h 327088"/>
                <a:gd name="connsiteX4" fmla="*/ 0 w 132016"/>
                <a:gd name="connsiteY4" fmla="*/ 96393 h 3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16" h="327088">
                  <a:moveTo>
                    <a:pt x="0" y="96393"/>
                  </a:moveTo>
                  <a:lnTo>
                    <a:pt x="0" y="327088"/>
                  </a:lnTo>
                  <a:lnTo>
                    <a:pt x="132017" y="327088"/>
                  </a:lnTo>
                  <a:lnTo>
                    <a:pt x="132017" y="0"/>
                  </a:lnTo>
                  <a:lnTo>
                    <a:pt x="0" y="9639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8083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AEFE760-FDCA-4C77-9FB6-DFB8506A3BB5}">
  <we:reference id="wa200005566" version="3.0.0.1" store="ko-KR" storeType="OMEX"/>
  <we:alternateReferences>
    <we:reference id="wa200005566" version="3.0.0.1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1835</Words>
  <Application>Microsoft Office PowerPoint</Application>
  <PresentationFormat>와이드스크린</PresentationFormat>
  <Paragraphs>397</Paragraphs>
  <Slides>44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44</vt:i4>
      </vt:variant>
    </vt:vector>
  </HeadingPairs>
  <TitlesOfParts>
    <vt:vector size="61" baseType="lpstr">
      <vt:lpstr>에스코어 드림 5 Medium</vt:lpstr>
      <vt:lpstr>Century Gothic</vt:lpstr>
      <vt:lpstr>Times New Roman</vt:lpstr>
      <vt:lpstr>Wingdings</vt:lpstr>
      <vt:lpstr>Arial Black</vt:lpstr>
      <vt:lpstr>에스코어 드림 9 Black</vt:lpstr>
      <vt:lpstr>KoPub돋움체 Medium</vt:lpstr>
      <vt:lpstr>에스코어 드림 7 ExtraBold</vt:lpstr>
      <vt:lpstr>Arial</vt:lpstr>
      <vt:lpstr>Calibri</vt:lpstr>
      <vt:lpstr>맑은 고딕</vt:lpstr>
      <vt:lpstr>Office 테마</vt:lpstr>
      <vt:lpstr>Office Theme</vt:lpstr>
      <vt:lpstr>1_Office Theme</vt:lpstr>
      <vt:lpstr>2_Office Theme</vt:lpstr>
      <vt:lpstr>3_Office Theme</vt:lpstr>
      <vt:lpstr>4_Office Theme</vt:lpstr>
      <vt:lpstr>PowerPoint 프레젠테이션</vt:lpstr>
      <vt:lpstr>PowerPoint 프레젠테이션</vt:lpstr>
      <vt:lpstr>Vision</vt:lpstr>
      <vt:lpstr>PowerPoint 프레젠테이션</vt:lpstr>
      <vt:lpstr>EE the Largest KAIST Faculty</vt:lpstr>
      <vt:lpstr>EE by the Numbers</vt:lpstr>
      <vt:lpstr>EE by the Numbers</vt:lpstr>
      <vt:lpstr>PowerPoint 프레젠테이션</vt:lpstr>
      <vt:lpstr>PowerPoint 프레젠테이션</vt:lpstr>
      <vt:lpstr>6 Divisions</vt:lpstr>
      <vt:lpstr>Circuit Division</vt:lpstr>
      <vt:lpstr>PowerPoint 프레젠테이션</vt:lpstr>
      <vt:lpstr>PowerPoint 프레젠테이션</vt:lpstr>
      <vt:lpstr>PowerPoint 프레젠테이션</vt:lpstr>
      <vt:lpstr>Signal Division </vt:lpstr>
      <vt:lpstr>Wave Division </vt:lpstr>
      <vt:lpstr>Semiconductor-Intensive Program</vt:lpstr>
      <vt:lpstr>Industry Collaboration Program</vt:lpstr>
      <vt:lpstr>Co-Op Program</vt:lpstr>
      <vt:lpstr>PowerPoint 프레젠테이션</vt:lpstr>
      <vt:lpstr>PowerPoint 프레젠테이션</vt:lpstr>
      <vt:lpstr>PowerPoint 프레젠테이션</vt:lpstr>
      <vt:lpstr>PowerPoint 프레젠테이션</vt:lpstr>
      <vt:lpstr>Transforming Tomorrow: AI+X Semiconductor Innovation</vt:lpstr>
      <vt:lpstr>Making a Mark in the Self-Driving Technology Industry</vt:lpstr>
      <vt:lpstr>Wirelessly Rechargeable Soft Brain Implant Controls Brain Cells</vt:lpstr>
      <vt:lpstr>Washable and Flexible Transparent OLED Utilizing MXene Nanotechnology</vt:lpstr>
      <vt:lpstr>DreamWaQer : A Quadrupedal Robot for Dark Environments</vt:lpstr>
      <vt:lpstr>Smart Glasses Securing Access in a Touchless Interface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lot</dc:creator>
  <cp:lastModifiedBy>sh-park</cp:lastModifiedBy>
  <cp:revision>107</cp:revision>
  <cp:lastPrinted>2024-01-15T04:52:51Z</cp:lastPrinted>
  <dcterms:created xsi:type="dcterms:W3CDTF">2024-01-04T23:50:33Z</dcterms:created>
  <dcterms:modified xsi:type="dcterms:W3CDTF">2024-01-26T06:43:16Z</dcterms:modified>
</cp:coreProperties>
</file>