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38FA"/>
    <a:srgbClr val="9C04AC"/>
    <a:srgbClr val="AE0281"/>
    <a:srgbClr val="5F2EEA"/>
    <a:srgbClr val="8F3B85"/>
    <a:srgbClr val="AD035C"/>
    <a:srgbClr val="BA3106"/>
    <a:srgbClr val="FC4657"/>
    <a:srgbClr val="F75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DA10D-5260-4E94-8931-90DF904CE65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353A5-2384-4D84-BEBF-01AF158B6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32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15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34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60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92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73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35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48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21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3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8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13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9B69-33C0-47FB-A1E2-FAC11A964466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7D11-F1E1-4A7C-BA89-10F0DF060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917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67086" y="2708920"/>
            <a:ext cx="4358886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</a:t>
            </a:r>
            <a:endParaRPr lang="en-US" altLang="ko-KR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연구장학생모집</a:t>
            </a:r>
            <a:endParaRPr lang="en-US" altLang="ko-KR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지원안내</a:t>
            </a:r>
            <a:endParaRPr lang="en-US" altLang="ko-KR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051720" y="1656000"/>
            <a:ext cx="4932548" cy="3717216"/>
            <a:chOff x="2051720" y="1656000"/>
            <a:chExt cx="4932548" cy="3717216"/>
          </a:xfrm>
        </p:grpSpPr>
        <p:sp>
          <p:nvSpPr>
            <p:cNvPr id="5" name="직사각형 4"/>
            <p:cNvSpPr/>
            <p:nvPr/>
          </p:nvSpPr>
          <p:spPr>
            <a:xfrm>
              <a:off x="2051720" y="1772816"/>
              <a:ext cx="4824536" cy="3600400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159732" y="1656000"/>
              <a:ext cx="4824536" cy="3600400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" name="직선 연결선 2"/>
            <p:cNvCxnSpPr/>
            <p:nvPr/>
          </p:nvCxnSpPr>
          <p:spPr>
            <a:xfrm flipV="1">
              <a:off x="2051720" y="16560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051720" y="52564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6876256" y="52564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6876256" y="1662511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21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0"/>
            <a:ext cx="9144000" cy="6858000"/>
            <a:chOff x="1790700" y="-552450"/>
            <a:chExt cx="9360000" cy="6984000"/>
          </a:xfrm>
        </p:grpSpPr>
        <p:pic>
          <p:nvPicPr>
            <p:cNvPr id="2" name="그림 1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0700" y="-552450"/>
              <a:ext cx="4680000" cy="6984000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0700" y="-552450"/>
              <a:ext cx="4680000" cy="698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78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0"/>
            <a:ext cx="9144000" cy="6858000"/>
            <a:chOff x="1795462" y="-552450"/>
            <a:chExt cx="9360000" cy="6984000"/>
          </a:xfrm>
        </p:grpSpPr>
        <p:pic>
          <p:nvPicPr>
            <p:cNvPr id="3" name="그림 2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462" y="-552450"/>
              <a:ext cx="4680000" cy="6984000"/>
            </a:xfrm>
            <a:prstGeom prst="rect">
              <a:avLst/>
            </a:prstGeom>
          </p:spPr>
        </p:pic>
        <p:pic>
          <p:nvPicPr>
            <p:cNvPr id="4" name="그림 3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5462" y="-552450"/>
              <a:ext cx="4680000" cy="698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84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2051720" y="1656000"/>
            <a:ext cx="4932548" cy="3717216"/>
            <a:chOff x="2051720" y="1656000"/>
            <a:chExt cx="4932548" cy="3717216"/>
          </a:xfrm>
        </p:grpSpPr>
        <p:sp>
          <p:nvSpPr>
            <p:cNvPr id="5" name="직사각형 4"/>
            <p:cNvSpPr/>
            <p:nvPr/>
          </p:nvSpPr>
          <p:spPr>
            <a:xfrm>
              <a:off x="2051720" y="1772816"/>
              <a:ext cx="4824536" cy="3600400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159732" y="1656000"/>
              <a:ext cx="4824536" cy="3600400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" name="직선 연결선 2"/>
            <p:cNvCxnSpPr/>
            <p:nvPr/>
          </p:nvCxnSpPr>
          <p:spPr>
            <a:xfrm flipV="1">
              <a:off x="2051720" y="16560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flipV="1">
              <a:off x="2051720" y="52564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6876256" y="5256400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6876256" y="1662511"/>
              <a:ext cx="108012" cy="1103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627784" y="2773377"/>
            <a:ext cx="39196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감사합니</a:t>
            </a:r>
            <a:r>
              <a:rPr lang="ko-KR" altLang="en-US" sz="6000" dirty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다</a:t>
            </a:r>
            <a:endParaRPr lang="ko-KR" altLang="en-US" sz="5400" dirty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79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323528" y="560874"/>
            <a:ext cx="2316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Contents</a:t>
            </a:r>
            <a:endParaRPr lang="ko-KR" altLang="en-US" sz="4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grpSp>
        <p:nvGrpSpPr>
          <p:cNvPr id="1028" name="그룹 1027"/>
          <p:cNvGrpSpPr/>
          <p:nvPr/>
        </p:nvGrpSpPr>
        <p:grpSpPr>
          <a:xfrm>
            <a:off x="-252536" y="1404176"/>
            <a:ext cx="7992888" cy="4833136"/>
            <a:chOff x="-252536" y="1404176"/>
            <a:chExt cx="7992888" cy="4833136"/>
          </a:xfrm>
        </p:grpSpPr>
        <p:sp>
          <p:nvSpPr>
            <p:cNvPr id="29" name="직사각형 28"/>
            <p:cNvSpPr/>
            <p:nvPr/>
          </p:nvSpPr>
          <p:spPr>
            <a:xfrm>
              <a:off x="-252536" y="1620200"/>
              <a:ext cx="7776864" cy="4608512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-36512" y="1404176"/>
              <a:ext cx="7776864" cy="4617112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25" name="직선 연결선 1024"/>
            <p:cNvCxnSpPr/>
            <p:nvPr/>
          </p:nvCxnSpPr>
          <p:spPr>
            <a:xfrm flipV="1">
              <a:off x="7524328" y="1404176"/>
              <a:ext cx="216024" cy="216024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7524328" y="6021288"/>
              <a:ext cx="216024" cy="216024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7" name="TextBox 1026"/>
          <p:cNvSpPr txBox="1"/>
          <p:nvPr/>
        </p:nvSpPr>
        <p:spPr>
          <a:xfrm>
            <a:off x="2493546" y="1628800"/>
            <a:ext cx="415690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 장학생 제도 소개</a:t>
            </a:r>
            <a:endParaRPr lang="en-US" altLang="ko-KR" sz="2800" smtClean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혜택</a:t>
            </a:r>
            <a:endParaRPr lang="en-US" altLang="ko-KR" sz="2800" smtClean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절차</a:t>
            </a:r>
            <a:endParaRPr lang="en-US" altLang="ko-KR" sz="2800" smtClean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endParaRPr lang="en-US" altLang="ko-KR" sz="2800" smtClean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ko-KR" altLang="en-US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회사 소개 리플렛</a:t>
            </a:r>
            <a:endParaRPr lang="ko-KR" altLang="en-US" sz="28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수동 연산 5"/>
          <p:cNvSpPr/>
          <p:nvPr/>
        </p:nvSpPr>
        <p:spPr>
          <a:xfrm>
            <a:off x="6012160" y="2740"/>
            <a:ext cx="2160240" cy="685526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4442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6"/>
          <a:stretch/>
        </p:blipFill>
        <p:spPr>
          <a:xfrm>
            <a:off x="143508" y="6504256"/>
            <a:ext cx="1224136" cy="30681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55576" y="607716"/>
            <a:ext cx="3756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01.  </a:t>
            </a:r>
            <a:r>
              <a:rPr lang="ko-KR" altLang="en-US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 장학생 제도 소개</a:t>
            </a:r>
            <a:endParaRPr lang="ko-KR" altLang="en-US" sz="2400">
              <a:solidFill>
                <a:schemeClr val="tx2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11560" y="548680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683568" y="607716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직사각형 76"/>
          <p:cNvSpPr/>
          <p:nvPr/>
        </p:nvSpPr>
        <p:spPr>
          <a:xfrm>
            <a:off x="683569" y="3570369"/>
            <a:ext cx="1152129" cy="21411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자격요건</a:t>
            </a:r>
            <a:endParaRPr lang="ko-KR" altLang="en-US" sz="16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83569" y="3561316"/>
            <a:ext cx="6480717" cy="215021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80173" y="3637049"/>
            <a:ext cx="23920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[</a:t>
            </a:r>
            <a:r>
              <a:rPr lang="ko-KR" altLang="en-US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학사 장학생</a:t>
            </a:r>
            <a:r>
              <a:rPr lang="en-US" altLang="ko-KR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]</a:t>
            </a:r>
          </a:p>
          <a:p>
            <a:endParaRPr lang="en-US" altLang="ko-KR" sz="16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① </a:t>
            </a:r>
            <a:r>
              <a:rPr lang="ko-KR" altLang="ko-KR" sz="160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학사 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3-1 ~ </a:t>
            </a:r>
            <a:r>
              <a:rPr lang="en-US" altLang="ko-KR" sz="160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4-1</a:t>
            </a:r>
            <a:r>
              <a:rPr lang="ko-KR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</a:t>
            </a:r>
            <a:endParaRPr lang="en-US" altLang="ko-KR" sz="16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40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(</a:t>
            </a: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잔여학기 </a:t>
            </a:r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학기↑ 가능 </a:t>
            </a:r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ko-KR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② 학점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: 3.0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↑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/4.5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점</a:t>
            </a: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③ 병역필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면제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비대상자</a:t>
            </a: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④ 연구과제 수행</a:t>
            </a:r>
          </a:p>
          <a:p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 </a:t>
            </a:r>
            <a:endParaRPr lang="ko-KR" altLang="ko-KR" sz="1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78682" y="3637049"/>
            <a:ext cx="29296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[</a:t>
            </a:r>
            <a:r>
              <a:rPr lang="ko-KR" altLang="ko-KR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석사 장학생</a:t>
            </a:r>
            <a:r>
              <a:rPr lang="en-US" altLang="ko-KR" sz="16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]</a:t>
            </a:r>
          </a:p>
          <a:p>
            <a:endParaRPr lang="ko-KR" altLang="ko-KR" sz="1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① 학사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4-2</a:t>
            </a:r>
            <a:r>
              <a:rPr lang="ko-KR" altLang="ko-KR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</a:t>
            </a:r>
            <a:r>
              <a:rPr lang="en-US" altLang="ko-KR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진학 </a:t>
            </a:r>
            <a:r>
              <a:rPr lang="ko-KR" altLang="ko-KR" sz="160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예정자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(=</a:t>
            </a: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졸업학기 가능</a:t>
            </a:r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ko-KR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② 학점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: 3.0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↑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/4.5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점</a:t>
            </a: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③ 병역필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면제</a:t>
            </a:r>
            <a:r>
              <a:rPr lang="en-US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비대상자</a:t>
            </a:r>
          </a:p>
          <a:p>
            <a:r>
              <a:rPr lang="ko-KR" altLang="ko-KR" sz="1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④ 연구과제 </a:t>
            </a:r>
            <a:r>
              <a:rPr lang="ko-KR" altLang="ko-KR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수행</a:t>
            </a:r>
            <a:endParaRPr lang="ko-KR" altLang="en-US" sz="1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1700808"/>
            <a:ext cx="655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삼성디스플레이의 미래를 이끌어갈 우수한 연구개발 자원을 선 확보하는 제도</a:t>
            </a:r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83569" y="2709588"/>
            <a:ext cx="1152129" cy="6064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전공계열</a:t>
            </a:r>
            <a:endParaRPr lang="ko-KR" altLang="en-US" sz="16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83570" y="2708920"/>
            <a:ext cx="6480716" cy="60716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3954" y="2731312"/>
            <a:ext cx="4694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화공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금속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물리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기계</a:t>
            </a:r>
            <a:endParaRPr lang="en-US" altLang="ko-KR" sz="16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복수전공 가능</a:t>
            </a:r>
            <a:r>
              <a:rPr lang="en-US" altLang="ko-KR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ko-KR" sz="16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6648" y="5450690"/>
            <a:ext cx="316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누적학점 및 지원학기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 필요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9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수동 연산 5"/>
          <p:cNvSpPr/>
          <p:nvPr/>
        </p:nvSpPr>
        <p:spPr>
          <a:xfrm>
            <a:off x="6012160" y="2740"/>
            <a:ext cx="2160240" cy="685526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4442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55576" y="607716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02.  </a:t>
            </a:r>
            <a:r>
              <a:rPr lang="ko-KR" altLang="en-US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혜택</a:t>
            </a:r>
            <a:endParaRPr lang="ko-KR" altLang="en-US" sz="2400">
              <a:solidFill>
                <a:schemeClr val="tx2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11560" y="548680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83568" y="607716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/>
          <p:cNvGrpSpPr/>
          <p:nvPr/>
        </p:nvGrpSpPr>
        <p:grpSpPr>
          <a:xfrm>
            <a:off x="755576" y="1762749"/>
            <a:ext cx="606951" cy="693658"/>
            <a:chOff x="1619672" y="980728"/>
            <a:chExt cx="1008112" cy="1152128"/>
          </a:xfrm>
          <a:solidFill>
            <a:schemeClr val="accent1"/>
          </a:solidFill>
        </p:grpSpPr>
        <p:sp>
          <p:nvSpPr>
            <p:cNvPr id="43" name="직사각형 42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이등변 삼각형 43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이등변 삼각형 48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83523" y="1846132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01</a:t>
            </a:r>
            <a:endParaRPr lang="ko-KR" altLang="en-US" sz="28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755576" y="2954895"/>
            <a:ext cx="606951" cy="693658"/>
            <a:chOff x="1619672" y="980728"/>
            <a:chExt cx="1008112" cy="1152128"/>
          </a:xfrm>
          <a:solidFill>
            <a:schemeClr val="accent1">
              <a:lumMod val="75000"/>
            </a:schemeClr>
          </a:solidFill>
        </p:grpSpPr>
        <p:sp>
          <p:nvSpPr>
            <p:cNvPr id="53" name="직사각형 52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이등변 삼각형 53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이등변 삼각형 54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83523" y="303827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02</a:t>
            </a:r>
            <a:endParaRPr lang="ko-KR" altLang="en-US" sz="2800" dirty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82668" y="3086280"/>
            <a:ext cx="53415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최신 노트북 구매 가능한 삼성상품권 지급</a:t>
            </a:r>
            <a:endParaRPr lang="en-US" altLang="ko-KR" sz="2200" smtClean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* </a:t>
            </a:r>
            <a:r>
              <a:rPr lang="ko-KR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삼성상품권은 삼성스토어에서 사용 가능</a:t>
            </a:r>
            <a:endParaRPr lang="ko-KR" altLang="en-US" sz="220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grpSp>
        <p:nvGrpSpPr>
          <p:cNvPr id="58" name="그룹 57"/>
          <p:cNvGrpSpPr/>
          <p:nvPr/>
        </p:nvGrpSpPr>
        <p:grpSpPr>
          <a:xfrm>
            <a:off x="755576" y="4128216"/>
            <a:ext cx="606951" cy="693658"/>
            <a:chOff x="1619672" y="980728"/>
            <a:chExt cx="1008112" cy="1152128"/>
          </a:xfrm>
          <a:solidFill>
            <a:srgbClr val="9C04AC"/>
          </a:solidFill>
        </p:grpSpPr>
        <p:sp>
          <p:nvSpPr>
            <p:cNvPr id="59" name="직사각형 58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이등변 삼각형 59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이등변 삼각형 60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83523" y="4211599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82668" y="4259601"/>
            <a:ext cx="23583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 후 입사 보장</a:t>
            </a:r>
            <a:endParaRPr lang="ko-KR" altLang="en-US" sz="220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grpSp>
        <p:nvGrpSpPr>
          <p:cNvPr id="64" name="그룹 63"/>
          <p:cNvGrpSpPr/>
          <p:nvPr/>
        </p:nvGrpSpPr>
        <p:grpSpPr>
          <a:xfrm>
            <a:off x="755576" y="5270526"/>
            <a:ext cx="606951" cy="693658"/>
            <a:chOff x="1619672" y="980728"/>
            <a:chExt cx="1008112" cy="1152128"/>
          </a:xfrm>
          <a:solidFill>
            <a:srgbClr val="AD035C"/>
          </a:solidFill>
        </p:grpSpPr>
        <p:sp>
          <p:nvSpPr>
            <p:cNvPr id="65" name="직사각형 64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이등변 삼각형 65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이등변 삼각형 66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83523" y="5353909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82668" y="5241780"/>
            <a:ext cx="4278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삼성디스플레이가 주관하는</a:t>
            </a:r>
            <a:endParaRPr lang="en-US" altLang="ko-KR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다양한 행사 참석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2668" y="1700808"/>
            <a:ext cx="40270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장학금 지급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타장학금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수혜자 가능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07572" y="2185505"/>
            <a:ext cx="4012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학사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천만원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年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(500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만원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석사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1.5</a:t>
            </a:r>
            <a:r>
              <a:rPr lang="ko-KR" alt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천만원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年 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(750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만원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</a:t>
            </a:r>
            <a:r>
              <a:rPr lang="en-US" altLang="ko-KR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</p:txBody>
      </p:sp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6"/>
          <a:stretch/>
        </p:blipFill>
        <p:spPr>
          <a:xfrm>
            <a:off x="143508" y="6504256"/>
            <a:ext cx="1224136" cy="3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수동 연산 5"/>
          <p:cNvSpPr/>
          <p:nvPr/>
        </p:nvSpPr>
        <p:spPr>
          <a:xfrm>
            <a:off x="6012160" y="2740"/>
            <a:ext cx="2160240" cy="685526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4442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55576" y="607716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03.  </a:t>
            </a:r>
            <a:r>
              <a:rPr lang="ko-KR" altLang="en-US" sz="240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절차</a:t>
            </a:r>
            <a:endParaRPr lang="ko-KR" altLang="en-US" sz="2400">
              <a:solidFill>
                <a:schemeClr val="tx2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11560" y="548680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83568" y="607716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그룹 18"/>
          <p:cNvGrpSpPr/>
          <p:nvPr/>
        </p:nvGrpSpPr>
        <p:grpSpPr>
          <a:xfrm>
            <a:off x="899592" y="1988840"/>
            <a:ext cx="1542058" cy="1762352"/>
            <a:chOff x="1619672" y="980728"/>
            <a:chExt cx="1008112" cy="1152128"/>
          </a:xfrm>
          <a:solidFill>
            <a:schemeClr val="tx2">
              <a:lumMod val="75000"/>
            </a:schemeClr>
          </a:solidFill>
        </p:grpSpPr>
        <p:sp>
          <p:nvSpPr>
            <p:cNvPr id="20" name="직사각형 19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051159" y="3748620"/>
            <a:ext cx="1542058" cy="1762352"/>
            <a:chOff x="1619672" y="980728"/>
            <a:chExt cx="1008112" cy="11521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4" name="직사각형 23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이등변 삼각형 25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194592" y="1995483"/>
            <a:ext cx="1542058" cy="1762352"/>
            <a:chOff x="1619672" y="980728"/>
            <a:chExt cx="1008112" cy="1152128"/>
          </a:xfrm>
          <a:solidFill>
            <a:srgbClr val="5F2EEA"/>
          </a:solidFill>
        </p:grpSpPr>
        <p:sp>
          <p:nvSpPr>
            <p:cNvPr id="28" name="직사각형 27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이등변 삼각형 28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이등변 삼각형 29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4372198" y="3748620"/>
            <a:ext cx="1542058" cy="1762352"/>
            <a:chOff x="1619672" y="980728"/>
            <a:chExt cx="1008112" cy="1152128"/>
          </a:xfrm>
          <a:solidFill>
            <a:srgbClr val="9C04AC"/>
          </a:solidFill>
        </p:grpSpPr>
        <p:sp>
          <p:nvSpPr>
            <p:cNvPr id="32" name="직사각형 31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이등변 삼각형 32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이등변 삼각형 33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497007" y="1995484"/>
            <a:ext cx="1542058" cy="1762352"/>
            <a:chOff x="1619672" y="980728"/>
            <a:chExt cx="1008112" cy="1152128"/>
          </a:xfrm>
          <a:solidFill>
            <a:srgbClr val="AE0281"/>
          </a:solidFill>
        </p:grpSpPr>
        <p:sp>
          <p:nvSpPr>
            <p:cNvPr id="36" name="직사각형 35"/>
            <p:cNvSpPr/>
            <p:nvPr/>
          </p:nvSpPr>
          <p:spPr>
            <a:xfrm>
              <a:off x="1619672" y="1268760"/>
              <a:ext cx="1008112" cy="5760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이등변 삼각형 36"/>
            <p:cNvSpPr/>
            <p:nvPr/>
          </p:nvSpPr>
          <p:spPr>
            <a:xfrm>
              <a:off x="1619672" y="980728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이등변 삼각형 40"/>
            <p:cNvSpPr/>
            <p:nvPr/>
          </p:nvSpPr>
          <p:spPr>
            <a:xfrm rot="10800000">
              <a:off x="1619672" y="1844824"/>
              <a:ext cx="1008112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5589" y="2516073"/>
            <a:ext cx="930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지원서</a:t>
            </a:r>
            <a:endParaRPr lang="en-US" altLang="ko-KR" sz="2000" smtClean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접</a:t>
            </a:r>
            <a:r>
              <a:rPr lang="ko-KR" altLang="en-US" sz="200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73256" y="2654572"/>
            <a:ext cx="184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ko-KR" altLang="en-US" sz="22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8771" y="2669960"/>
            <a:ext cx="1178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최종합격</a:t>
            </a:r>
            <a:endParaRPr lang="ko-KR" altLang="en-US" sz="2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4460" y="4436384"/>
            <a:ext cx="1675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직무적성검사</a:t>
            </a:r>
            <a:endParaRPr lang="ko-KR" altLang="en-US" sz="2000" dirty="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53964" y="4429741"/>
            <a:ext cx="1178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건강검진</a:t>
            </a:r>
            <a:endParaRPr lang="ko-KR" altLang="en-US" sz="2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6" name="갈매기형 수장 45"/>
          <p:cNvSpPr/>
          <p:nvPr/>
        </p:nvSpPr>
        <p:spPr>
          <a:xfrm rot="3552507">
            <a:off x="2177137" y="3709420"/>
            <a:ext cx="196806" cy="236167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8" name="갈매기형 수장 47"/>
          <p:cNvSpPr/>
          <p:nvPr/>
        </p:nvSpPr>
        <p:spPr>
          <a:xfrm rot="18141165">
            <a:off x="3238673" y="3697871"/>
            <a:ext cx="196806" cy="236167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0" name="갈매기형 수장 49"/>
          <p:cNvSpPr/>
          <p:nvPr/>
        </p:nvSpPr>
        <p:spPr>
          <a:xfrm rot="3552507">
            <a:off x="2089537" y="3552889"/>
            <a:ext cx="196806" cy="236167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3" name="갈매기형 수장 52"/>
          <p:cNvSpPr/>
          <p:nvPr/>
        </p:nvSpPr>
        <p:spPr>
          <a:xfrm rot="18141165">
            <a:off x="3324854" y="3552889"/>
            <a:ext cx="196806" cy="236167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2" name="갈매기형 수장 61"/>
          <p:cNvSpPr/>
          <p:nvPr/>
        </p:nvSpPr>
        <p:spPr>
          <a:xfrm rot="3552507">
            <a:off x="4473597" y="3709420"/>
            <a:ext cx="196806" cy="236167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3" name="갈매기형 수장 62"/>
          <p:cNvSpPr/>
          <p:nvPr/>
        </p:nvSpPr>
        <p:spPr>
          <a:xfrm rot="3552507">
            <a:off x="4385997" y="3552889"/>
            <a:ext cx="196806" cy="236167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4" name="갈매기형 수장 63"/>
          <p:cNvSpPr/>
          <p:nvPr/>
        </p:nvSpPr>
        <p:spPr>
          <a:xfrm rot="18141165">
            <a:off x="5545273" y="3697870"/>
            <a:ext cx="196806" cy="236167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5" name="갈매기형 수장 64"/>
          <p:cNvSpPr/>
          <p:nvPr/>
        </p:nvSpPr>
        <p:spPr>
          <a:xfrm rot="18141165">
            <a:off x="5631454" y="3552888"/>
            <a:ext cx="196806" cy="236167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6356" y="2669960"/>
            <a:ext cx="1178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종합면접</a:t>
            </a:r>
            <a:endParaRPr lang="ko-KR" altLang="en-US" sz="2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2875" y="5751286"/>
            <a:ext cx="511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세부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선발절차는 변동될 수 있습니다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47664" y="4874399"/>
            <a:ext cx="2844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SW</a:t>
            </a:r>
            <a:r>
              <a:rPr lang="ko-KR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직군은 </a:t>
            </a:r>
            <a:r>
              <a:rPr lang="en-US" altLang="ko-KR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SW</a:t>
            </a:r>
            <a:r>
              <a:rPr lang="ko-KR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역량</a:t>
            </a:r>
            <a:r>
              <a:rPr lang="en-US" altLang="ko-KR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Test</a:t>
            </a:r>
            <a:r>
              <a:rPr lang="ko-KR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로</a:t>
            </a:r>
            <a:r>
              <a:rPr lang="en-US" altLang="ko-KR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대체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6"/>
          <a:stretch/>
        </p:blipFill>
        <p:spPr>
          <a:xfrm>
            <a:off x="143508" y="6504256"/>
            <a:ext cx="1224136" cy="3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수동 연산 5"/>
          <p:cNvSpPr/>
          <p:nvPr/>
        </p:nvSpPr>
        <p:spPr>
          <a:xfrm>
            <a:off x="6012160" y="2740"/>
            <a:ext cx="2160240" cy="685526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4442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55576" y="607716"/>
            <a:ext cx="327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04. </a:t>
            </a:r>
            <a:r>
              <a:rPr lang="ko-KR" altLang="en-US" sz="2400" dirty="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지원방법 및 문의처</a:t>
            </a:r>
            <a:endParaRPr lang="ko-KR" altLang="en-US" sz="2400" dirty="0">
              <a:solidFill>
                <a:schemeClr val="tx2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11560" y="548680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83568" y="607716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755576" y="1484784"/>
            <a:ext cx="6594819" cy="5001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지원방법</a:t>
            </a:r>
            <a:endParaRPr lang="en-US" altLang="ko-KR" sz="2000" dirty="0">
              <a:solidFill>
                <a:schemeClr val="tx2">
                  <a:lumMod val="60000"/>
                  <a:lumOff val="4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지원자 </a:t>
            </a:r>
            <a:r>
              <a:rPr lang="ko-KR" altLang="en-US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사전등록 </a:t>
            </a:r>
            <a:r>
              <a:rPr lang="en-US" altLang="ko-KR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링크 </a:t>
            </a:r>
            <a:r>
              <a:rPr lang="en-US" altLang="ko-KR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</a:t>
            </a:r>
            <a:r>
              <a:rPr lang="en-US" altLang="ko-KR" smtClean="0"/>
              <a:t> </a:t>
            </a:r>
            <a:r>
              <a:rPr lang="en-US" altLang="ko-KR"/>
              <a:t>https://ko.research.net/r/VB65TG5</a:t>
            </a:r>
            <a:r>
              <a:rPr lang="en-US" altLang="ko-KR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후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하기 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문의처로 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연락</a:t>
            </a: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r>
              <a:rPr lang="ko-KR" altLang="en-US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기타 문의 </a:t>
            </a:r>
            <a:r>
              <a:rPr lang="ko-KR" altLang="en-US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가능</a:t>
            </a:r>
            <a:r>
              <a:rPr lang="en-US" altLang="ko-KR" sz="16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en-US" altLang="ko-KR" sz="20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200"/>
              </a:lnSpc>
            </a:pP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e-mail : sdc.recruit@samsung.com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전화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031)5181-0446</a:t>
            </a:r>
          </a:p>
          <a:p>
            <a:pPr>
              <a:lnSpc>
                <a:spcPts val="1500"/>
              </a:lnSpc>
            </a:pP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카카오톡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채널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플러스 친구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‘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채용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’</a:t>
            </a:r>
          </a:p>
          <a:p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기타 </a:t>
            </a:r>
            <a:r>
              <a:rPr lang="ko-K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참고 사이트</a:t>
            </a:r>
            <a:endParaRPr lang="en-US" altLang="ko-KR" sz="2000" dirty="0">
              <a:solidFill>
                <a:schemeClr val="tx2">
                  <a:lumMod val="60000"/>
                  <a:lumOff val="4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홈페이지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www.samsungdisplay.com</a:t>
            </a:r>
          </a:p>
          <a:p>
            <a:pPr>
              <a:lnSpc>
                <a:spcPts val="1500"/>
              </a:lnSpc>
            </a:pP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유튜</a:t>
            </a:r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브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www.youtube.com/samsungdisplay</a:t>
            </a:r>
          </a:p>
          <a:p>
            <a:pPr>
              <a:lnSpc>
                <a:spcPts val="1500"/>
              </a:lnSpc>
            </a:pP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ts val="1500"/>
              </a:lnSpc>
            </a:pPr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인스타그램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lang="en-US" altLang="ko-KR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samsungdisplay_recruit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6"/>
          <a:stretch/>
        </p:blipFill>
        <p:spPr>
          <a:xfrm>
            <a:off x="143508" y="6504256"/>
            <a:ext cx="1224136" cy="3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갤럭시, 공간, 우주, 우주 항행학, 우주 여행, 별이 빛나는 하늘, 템, 공간 배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0"/>
            <a:ext cx="9144000" cy="685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>
                  <a:alpha val="80000"/>
                </a:srgbClr>
              </a:gs>
              <a:gs pos="44000">
                <a:schemeClr val="tx2">
                  <a:alpha val="80000"/>
                </a:schemeClr>
              </a:gs>
              <a:gs pos="77000">
                <a:srgbClr val="8F3B85">
                  <a:alpha val="80000"/>
                </a:srgbClr>
              </a:gs>
              <a:gs pos="100000">
                <a:srgbClr val="FC4657">
                  <a:alpha val="8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수동 연산 5"/>
          <p:cNvSpPr/>
          <p:nvPr/>
        </p:nvSpPr>
        <p:spPr>
          <a:xfrm>
            <a:off x="6012160" y="2740"/>
            <a:ext cx="2160240" cy="685526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4442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2195736" y="2839964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05. </a:t>
            </a:r>
            <a:r>
              <a:rPr lang="ko-KR" altLang="en-US" sz="2400" dirty="0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회사소개 채용 </a:t>
            </a:r>
            <a:r>
              <a:rPr lang="ko-KR" altLang="en-US" sz="2400" dirty="0" err="1" smtClean="0">
                <a:solidFill>
                  <a:schemeClr val="tx2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리플렛</a:t>
            </a:r>
            <a:endParaRPr lang="ko-KR" altLang="en-US" sz="2400" dirty="0">
              <a:solidFill>
                <a:schemeClr val="tx2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051720" y="2780928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2123728" y="2839964"/>
            <a:ext cx="4032448" cy="57606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6"/>
          <a:stretch/>
        </p:blipFill>
        <p:spPr>
          <a:xfrm>
            <a:off x="143508" y="6504256"/>
            <a:ext cx="1224136" cy="3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9144000" cy="6858000"/>
            <a:chOff x="29716" y="-387424"/>
            <a:chExt cx="9360000" cy="6984000"/>
          </a:xfrm>
        </p:grpSpPr>
        <p:pic>
          <p:nvPicPr>
            <p:cNvPr id="3" name="그림 2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6" y="-387424"/>
              <a:ext cx="4680000" cy="698400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09716" y="-387424"/>
              <a:ext cx="4680000" cy="698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66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3684" y="1"/>
            <a:ext cx="9110316" cy="6858000"/>
            <a:chOff x="-2262715" y="-1543179"/>
            <a:chExt cx="9605074" cy="7235365"/>
          </a:xfrm>
        </p:grpSpPr>
        <p:pic>
          <p:nvPicPr>
            <p:cNvPr id="2" name="그림 1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262715" y="-1543179"/>
              <a:ext cx="4802537" cy="7235365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2539822" y="-1543179"/>
              <a:ext cx="4802537" cy="72353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70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271</Words>
  <Application>Microsoft Office PowerPoint</Application>
  <PresentationFormat>화면 슬라이드 쇼(4:3)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함초롬돋움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140</cp:revision>
  <cp:lastPrinted>2019-09-03T12:42:11Z</cp:lastPrinted>
  <dcterms:created xsi:type="dcterms:W3CDTF">2019-08-08T01:36:39Z</dcterms:created>
  <dcterms:modified xsi:type="dcterms:W3CDTF">2024-03-05T06:07:41Z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